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720" r:id="rId7"/>
    <p:sldMasterId id="2147483732" r:id="rId8"/>
  </p:sldMasterIdLst>
  <p:notesMasterIdLst>
    <p:notesMasterId r:id="rId23"/>
  </p:notesMasterIdLst>
  <p:sldIdLst>
    <p:sldId id="263" r:id="rId9"/>
    <p:sldId id="269" r:id="rId10"/>
    <p:sldId id="1003" r:id="rId11"/>
    <p:sldId id="1001" r:id="rId12"/>
    <p:sldId id="997" r:id="rId13"/>
    <p:sldId id="991" r:id="rId14"/>
    <p:sldId id="992" r:id="rId15"/>
    <p:sldId id="994" r:id="rId16"/>
    <p:sldId id="993" r:id="rId17"/>
    <p:sldId id="995" r:id="rId18"/>
    <p:sldId id="998" r:id="rId19"/>
    <p:sldId id="1002" r:id="rId20"/>
    <p:sldId id="264" r:id="rId21"/>
    <p:sldId id="990"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47A1"/>
    <a:srgbClr val="0073AE"/>
    <a:srgbClr val="ED8364"/>
    <a:srgbClr val="1DBFD7"/>
    <a:srgbClr val="C94137"/>
    <a:srgbClr val="DDDA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94DCE9-623C-43BA-8BC3-7ABFD751DE4A}" v="1610" dt="2023-02-06T07:58:15.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388" autoAdjust="0"/>
  </p:normalViewPr>
  <p:slideViewPr>
    <p:cSldViewPr snapToGrid="0">
      <p:cViewPr varScale="1">
        <p:scale>
          <a:sx n="50" d="100"/>
          <a:sy n="50" d="100"/>
        </p:scale>
        <p:origin x="24" y="188"/>
      </p:cViewPr>
      <p:guideLst/>
    </p:cSldViewPr>
  </p:slideViewPr>
  <p:outlineViewPr>
    <p:cViewPr>
      <p:scale>
        <a:sx n="33" d="100"/>
        <a:sy n="33" d="100"/>
      </p:scale>
      <p:origin x="0" y="-107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85"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DD224-4F75-4ADE-8C41-F01077F9FF97}" type="datetimeFigureOut">
              <a:rPr lang="fi-FI" smtClean="0"/>
              <a:t>17.5.2023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E6F92-D5AF-4735-AD7F-7566108B81CE}" type="slidenum">
              <a:rPr lang="fi-FI" smtClean="0"/>
              <a:t>‹#›</a:t>
            </a:fld>
            <a:endParaRPr lang="fi-FI"/>
          </a:p>
        </p:txBody>
      </p:sp>
    </p:spTree>
    <p:extLst>
      <p:ext uri="{BB962C8B-B14F-4D97-AF65-F5344CB8AC3E}">
        <p14:creationId xmlns:p14="http://schemas.microsoft.com/office/powerpoint/2010/main" val="43611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Edelleen törmään omassa</a:t>
            </a:r>
            <a:r>
              <a:rPr lang="fi-FI" baseline="0" dirty="0" smtClean="0"/>
              <a:t> työssäni siihen, että on sellainen aika kapea mielikuva järjestöjen tekemästä työstä</a:t>
            </a:r>
          </a:p>
          <a:p>
            <a:r>
              <a:rPr lang="fi-FI" baseline="0" dirty="0" smtClean="0"/>
              <a:t>Että ei nähdä sitä laajaa skaalaa markkinaehtoisista ihan siihen pienimpään toimijaan. Esimerkkinä puhtaasti palveluntuottaja joka tuottaa vaikka yhdellä alueella isoimman osan tukiasumisesta sekä työhönvalmennuksesta ja toisaalta Reumaliiton alaiset nivelpiirit ja vertaistoiminta sairaalassa. Molemmilla yhtä tärkeä tehtävä vaikka toisella miljoonat liikkuu ja toisella vapaaehtoistyötä-</a:t>
            </a:r>
            <a:endParaRPr lang="fi-FI" dirty="0"/>
          </a:p>
        </p:txBody>
      </p:sp>
      <p:sp>
        <p:nvSpPr>
          <p:cNvPr id="4" name="Dian numeron paikkamerkki 3"/>
          <p:cNvSpPr>
            <a:spLocks noGrp="1"/>
          </p:cNvSpPr>
          <p:nvPr>
            <p:ph type="sldNum" sz="quarter" idx="10"/>
          </p:nvPr>
        </p:nvSpPr>
        <p:spPr/>
        <p:txBody>
          <a:bodyPr/>
          <a:lstStyle/>
          <a:p>
            <a:fld id="{8BDE6F92-D5AF-4735-AD7F-7566108B81CE}" type="slidenum">
              <a:rPr lang="fi-FI" smtClean="0"/>
              <a:t>2</a:t>
            </a:fld>
            <a:endParaRPr lang="fi-FI"/>
          </a:p>
        </p:txBody>
      </p:sp>
    </p:spTree>
    <p:extLst>
      <p:ext uri="{BB962C8B-B14F-4D97-AF65-F5344CB8AC3E}">
        <p14:creationId xmlns:p14="http://schemas.microsoft.com/office/powerpoint/2010/main" val="218244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Edelleen törmään omassa</a:t>
            </a:r>
            <a:r>
              <a:rPr lang="fi-FI" baseline="0" dirty="0" smtClean="0"/>
              <a:t> työssäni siihen, että on sellainen aika kapea mielikuva järjestöjen tekemästä työstä</a:t>
            </a:r>
          </a:p>
          <a:p>
            <a:r>
              <a:rPr lang="fi-FI" baseline="0" dirty="0" smtClean="0"/>
              <a:t>Että ei nähdä sitä laajaa skaalaa markkinaehtoisista ihan siihen pienimpään toimijaan. Esimerkkinä puhtaasti palveluntuottaja joka tuottaa vaikka yhdellä alueella isoimman osan tukiasumisesta sekä työhönvalmennuksesta ja toisaalta Reumaliiton alaiset nivelpiirit ja vertaistoiminta sairaalassa. Molemmilla yhtä tärkeä tehtävä vaikka toisella miljoonat liikkuu ja toisella vapaaehtoistyötä-</a:t>
            </a:r>
            <a:endParaRPr lang="fi-FI" dirty="0"/>
          </a:p>
        </p:txBody>
      </p:sp>
      <p:sp>
        <p:nvSpPr>
          <p:cNvPr id="4" name="Dian numeron paikkamerkki 3"/>
          <p:cNvSpPr>
            <a:spLocks noGrp="1"/>
          </p:cNvSpPr>
          <p:nvPr>
            <p:ph type="sldNum" sz="quarter" idx="10"/>
          </p:nvPr>
        </p:nvSpPr>
        <p:spPr/>
        <p:txBody>
          <a:bodyPr/>
          <a:lstStyle/>
          <a:p>
            <a:fld id="{8BDE6F92-D5AF-4735-AD7F-7566108B81CE}" type="slidenum">
              <a:rPr lang="fi-FI" smtClean="0"/>
              <a:t>4</a:t>
            </a:fld>
            <a:endParaRPr lang="fi-FI"/>
          </a:p>
        </p:txBody>
      </p:sp>
    </p:spTree>
    <p:extLst>
      <p:ext uri="{BB962C8B-B14F-4D97-AF65-F5344CB8AC3E}">
        <p14:creationId xmlns:p14="http://schemas.microsoft.com/office/powerpoint/2010/main" val="326784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Edelleen törmään omassa</a:t>
            </a:r>
            <a:r>
              <a:rPr lang="fi-FI" baseline="0" dirty="0" smtClean="0"/>
              <a:t> työssäni siihen, että on sellainen aika kapea mielikuva järjestöjen tekemästä työstä</a:t>
            </a:r>
          </a:p>
          <a:p>
            <a:r>
              <a:rPr lang="fi-FI" baseline="0" dirty="0" smtClean="0"/>
              <a:t>Että ei nähdä sitä laajaa skaalaa markkinaehtoisista ihan siihen pienimpään toimijaan. Esimerkkinä puhtaasti palveluntuottaja joka tuottaa vaikka yhdellä alueella isoimman osan tukiasumisesta sekä työhönvalmennuksesta ja toisaalta Reumaliiton alaiset nivelpiirit ja vertaistoiminta sairaalassa. Molemmilla yhtä tärkeä tehtävä vaikka toisella miljoonat liikkuu ja toisella vapaaehtoistyötä-</a:t>
            </a:r>
            <a:endParaRPr lang="fi-FI" dirty="0"/>
          </a:p>
        </p:txBody>
      </p:sp>
      <p:sp>
        <p:nvSpPr>
          <p:cNvPr id="4" name="Dian numeron paikkamerkki 3"/>
          <p:cNvSpPr>
            <a:spLocks noGrp="1"/>
          </p:cNvSpPr>
          <p:nvPr>
            <p:ph type="sldNum" sz="quarter" idx="10"/>
          </p:nvPr>
        </p:nvSpPr>
        <p:spPr/>
        <p:txBody>
          <a:bodyPr/>
          <a:lstStyle/>
          <a:p>
            <a:fld id="{8BDE6F92-D5AF-4735-AD7F-7566108B81CE}" type="slidenum">
              <a:rPr lang="fi-FI" smtClean="0"/>
              <a:t>5</a:t>
            </a:fld>
            <a:endParaRPr lang="fi-FI"/>
          </a:p>
        </p:txBody>
      </p:sp>
    </p:spTree>
    <p:extLst>
      <p:ext uri="{BB962C8B-B14F-4D97-AF65-F5344CB8AC3E}">
        <p14:creationId xmlns:p14="http://schemas.microsoft.com/office/powerpoint/2010/main" val="385054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Esim. tiedonkeruun</a:t>
            </a:r>
            <a:r>
              <a:rPr lang="fi-FI" baseline="0" dirty="0" smtClean="0"/>
              <a:t> alustat kuntoon, monialaiseen työhön järjestöt käytännössä, palveluketjuihin ja ohjaukseen riittävästi kuvattuna. Jotta asiakkaalle/asukkaalle aito hyöty-Tunnistaminen ei riitä!</a:t>
            </a:r>
            <a:endParaRPr lang="fi-FI" dirty="0"/>
          </a:p>
        </p:txBody>
      </p:sp>
      <p:sp>
        <p:nvSpPr>
          <p:cNvPr id="4" name="Dian numeron paikkamerkki 3"/>
          <p:cNvSpPr>
            <a:spLocks noGrp="1"/>
          </p:cNvSpPr>
          <p:nvPr>
            <p:ph type="sldNum" sz="quarter" idx="10"/>
          </p:nvPr>
        </p:nvSpPr>
        <p:spPr/>
        <p:txBody>
          <a:bodyPr/>
          <a:lstStyle/>
          <a:p>
            <a:fld id="{8BDE6F92-D5AF-4735-AD7F-7566108B81CE}" type="slidenum">
              <a:rPr lang="fi-FI" smtClean="0"/>
              <a:t>6</a:t>
            </a:fld>
            <a:endParaRPr lang="fi-FI"/>
          </a:p>
        </p:txBody>
      </p:sp>
    </p:spTree>
    <p:extLst>
      <p:ext uri="{BB962C8B-B14F-4D97-AF65-F5344CB8AC3E}">
        <p14:creationId xmlns:p14="http://schemas.microsoft.com/office/powerpoint/2010/main" val="2286758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Läpileikkaavuus,</a:t>
            </a:r>
            <a:r>
              <a:rPr lang="fi-FI" baseline="0" dirty="0" smtClean="0"/>
              <a:t> vertaisuus, </a:t>
            </a:r>
            <a:endParaRPr lang="fi-FI" dirty="0"/>
          </a:p>
        </p:txBody>
      </p:sp>
      <p:sp>
        <p:nvSpPr>
          <p:cNvPr id="4" name="Dian numeron paikkamerkki 3"/>
          <p:cNvSpPr>
            <a:spLocks noGrp="1"/>
          </p:cNvSpPr>
          <p:nvPr>
            <p:ph type="sldNum" sz="quarter" idx="10"/>
          </p:nvPr>
        </p:nvSpPr>
        <p:spPr/>
        <p:txBody>
          <a:bodyPr/>
          <a:lstStyle/>
          <a:p>
            <a:fld id="{8BDE6F92-D5AF-4735-AD7F-7566108B81CE}" type="slidenum">
              <a:rPr lang="fi-FI" smtClean="0"/>
              <a:t>8</a:t>
            </a:fld>
            <a:endParaRPr lang="fi-FI"/>
          </a:p>
        </p:txBody>
      </p:sp>
    </p:spTree>
    <p:extLst>
      <p:ext uri="{BB962C8B-B14F-4D97-AF65-F5344CB8AC3E}">
        <p14:creationId xmlns:p14="http://schemas.microsoft.com/office/powerpoint/2010/main" val="1180203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Hyvinvointialue-</a:t>
            </a:r>
            <a:r>
              <a:rPr lang="fi-FI" baseline="0" dirty="0" smtClean="0"/>
              <a:t> ja palvelustrategia, toimeenpano-ohjelma, </a:t>
            </a:r>
            <a:r>
              <a:rPr lang="fi-FI" baseline="0" dirty="0" err="1" smtClean="0"/>
              <a:t>hyte</a:t>
            </a:r>
            <a:r>
              <a:rPr lang="fi-FI" baseline="0" dirty="0" smtClean="0"/>
              <a:t>-kertomus ja suunnitelma </a:t>
            </a:r>
            <a:r>
              <a:rPr lang="fi-FI" baseline="0" dirty="0" err="1" smtClean="0"/>
              <a:t>etc</a:t>
            </a:r>
            <a:r>
              <a:rPr lang="fi-FI" baseline="0" dirty="0" smtClean="0"/>
              <a:t> </a:t>
            </a:r>
            <a:r>
              <a:rPr lang="fi-FI" baseline="0" dirty="0" err="1" smtClean="0"/>
              <a:t>etc</a:t>
            </a:r>
            <a:r>
              <a:rPr lang="fi-FI" baseline="0" dirty="0" smtClean="0"/>
              <a:t>-</a:t>
            </a:r>
            <a:r>
              <a:rPr lang="fi-FI" dirty="0" smtClean="0"/>
              <a:t>Oikealla</a:t>
            </a:r>
            <a:r>
              <a:rPr lang="fi-FI" baseline="0" dirty="0" smtClean="0"/>
              <a:t> listatut</a:t>
            </a:r>
            <a:r>
              <a:rPr lang="fi-FI" dirty="0" smtClean="0"/>
              <a:t> kaikki jo järjestöjen sisäisiä</a:t>
            </a:r>
            <a:r>
              <a:rPr lang="fi-FI" baseline="0" dirty="0" smtClean="0"/>
              <a:t> vahvuuksia- miten saada potentiaaliksi myös julkiselle</a:t>
            </a:r>
            <a:endParaRPr lang="fi-FI" dirty="0"/>
          </a:p>
        </p:txBody>
      </p:sp>
      <p:sp>
        <p:nvSpPr>
          <p:cNvPr id="4" name="Dian numeron paikkamerkki 3"/>
          <p:cNvSpPr>
            <a:spLocks noGrp="1"/>
          </p:cNvSpPr>
          <p:nvPr>
            <p:ph type="sldNum" sz="quarter" idx="10"/>
          </p:nvPr>
        </p:nvSpPr>
        <p:spPr/>
        <p:txBody>
          <a:bodyPr/>
          <a:lstStyle/>
          <a:p>
            <a:fld id="{8BDE6F92-D5AF-4735-AD7F-7566108B81CE}" type="slidenum">
              <a:rPr lang="fi-FI" smtClean="0"/>
              <a:t>9</a:t>
            </a:fld>
            <a:endParaRPr lang="fi-FI"/>
          </a:p>
        </p:txBody>
      </p:sp>
    </p:spTree>
    <p:extLst>
      <p:ext uri="{BB962C8B-B14F-4D97-AF65-F5344CB8AC3E}">
        <p14:creationId xmlns:p14="http://schemas.microsoft.com/office/powerpoint/2010/main" val="3992496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Lainsäädäntö mahdollistaa paljon! Tulkitaan</a:t>
            </a:r>
            <a:r>
              <a:rPr lang="fi-FI" baseline="0" dirty="0" smtClean="0"/>
              <a:t> positiivisen kautta ja käytetään kaikki potentiaali-</a:t>
            </a:r>
            <a:endParaRPr lang="fi-FI" dirty="0"/>
          </a:p>
        </p:txBody>
      </p:sp>
      <p:sp>
        <p:nvSpPr>
          <p:cNvPr id="4" name="Dian numeron paikkamerkki 3"/>
          <p:cNvSpPr>
            <a:spLocks noGrp="1"/>
          </p:cNvSpPr>
          <p:nvPr>
            <p:ph type="sldNum" sz="quarter" idx="10"/>
          </p:nvPr>
        </p:nvSpPr>
        <p:spPr/>
        <p:txBody>
          <a:bodyPr/>
          <a:lstStyle/>
          <a:p>
            <a:fld id="{8BDE6F92-D5AF-4735-AD7F-7566108B81CE}" type="slidenum">
              <a:rPr lang="fi-FI" smtClean="0"/>
              <a:t>10</a:t>
            </a:fld>
            <a:endParaRPr lang="fi-FI"/>
          </a:p>
        </p:txBody>
      </p:sp>
    </p:spTree>
    <p:extLst>
      <p:ext uri="{BB962C8B-B14F-4D97-AF65-F5344CB8AC3E}">
        <p14:creationId xmlns:p14="http://schemas.microsoft.com/office/powerpoint/2010/main" val="252300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Lainsäädäntö mahdollistaa paljon! Tulkitaan</a:t>
            </a:r>
            <a:r>
              <a:rPr lang="fi-FI" baseline="0" dirty="0" smtClean="0"/>
              <a:t> positiivisen kautta ja käytetään kaikki potentiaali- foorumeina esim. </a:t>
            </a:r>
            <a:r>
              <a:rPr lang="fi-FI" baseline="0" dirty="0" err="1" smtClean="0"/>
              <a:t>jy</a:t>
            </a:r>
            <a:r>
              <a:rPr lang="fi-FI" baseline="0" dirty="0" smtClean="0"/>
              <a:t>-verkostot, </a:t>
            </a:r>
            <a:r>
              <a:rPr lang="fi-FI" baseline="0" dirty="0" err="1" smtClean="0"/>
              <a:t>hyte</a:t>
            </a:r>
            <a:r>
              <a:rPr lang="fi-FI" baseline="0" dirty="0" smtClean="0"/>
              <a:t>-neuvottelut, valtuustoseminaarit</a:t>
            </a:r>
            <a:endParaRPr lang="fi-FI" dirty="0"/>
          </a:p>
        </p:txBody>
      </p:sp>
      <p:sp>
        <p:nvSpPr>
          <p:cNvPr id="4" name="Dian numeron paikkamerkki 3"/>
          <p:cNvSpPr>
            <a:spLocks noGrp="1"/>
          </p:cNvSpPr>
          <p:nvPr>
            <p:ph type="sldNum" sz="quarter" idx="10"/>
          </p:nvPr>
        </p:nvSpPr>
        <p:spPr/>
        <p:txBody>
          <a:bodyPr/>
          <a:lstStyle/>
          <a:p>
            <a:fld id="{8BDE6F92-D5AF-4735-AD7F-7566108B81CE}" type="slidenum">
              <a:rPr lang="fi-FI" smtClean="0"/>
              <a:t>11</a:t>
            </a:fld>
            <a:endParaRPr lang="fi-FI"/>
          </a:p>
        </p:txBody>
      </p:sp>
    </p:spTree>
    <p:extLst>
      <p:ext uri="{BB962C8B-B14F-4D97-AF65-F5344CB8AC3E}">
        <p14:creationId xmlns:p14="http://schemas.microsoft.com/office/powerpoint/2010/main" val="3498488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Lainsäädäntö mahdollistaa paljon! Tulkitaan</a:t>
            </a:r>
            <a:r>
              <a:rPr lang="fi-FI" baseline="0" dirty="0" smtClean="0"/>
              <a:t> positiivisen kautta ja käytetään kaikki potentiaali- foorumeina esim. </a:t>
            </a:r>
            <a:r>
              <a:rPr lang="fi-FI" baseline="0" dirty="0" err="1" smtClean="0"/>
              <a:t>jy</a:t>
            </a:r>
            <a:r>
              <a:rPr lang="fi-FI" baseline="0" dirty="0" smtClean="0"/>
              <a:t>-verkostot, </a:t>
            </a:r>
            <a:r>
              <a:rPr lang="fi-FI" baseline="0" dirty="0" err="1" smtClean="0"/>
              <a:t>hyte</a:t>
            </a:r>
            <a:r>
              <a:rPr lang="fi-FI" baseline="0" dirty="0" smtClean="0"/>
              <a:t>-neuvottelut, valtuustoseminaarit</a:t>
            </a:r>
            <a:endParaRPr lang="fi-FI" dirty="0"/>
          </a:p>
        </p:txBody>
      </p:sp>
      <p:sp>
        <p:nvSpPr>
          <p:cNvPr id="4" name="Dian numeron paikkamerkki 3"/>
          <p:cNvSpPr>
            <a:spLocks noGrp="1"/>
          </p:cNvSpPr>
          <p:nvPr>
            <p:ph type="sldNum" sz="quarter" idx="10"/>
          </p:nvPr>
        </p:nvSpPr>
        <p:spPr/>
        <p:txBody>
          <a:bodyPr/>
          <a:lstStyle/>
          <a:p>
            <a:fld id="{8BDE6F92-D5AF-4735-AD7F-7566108B81CE}" type="slidenum">
              <a:rPr lang="fi-FI" smtClean="0"/>
              <a:t>12</a:t>
            </a:fld>
            <a:endParaRPr lang="fi-FI"/>
          </a:p>
        </p:txBody>
      </p:sp>
    </p:spTree>
    <p:extLst>
      <p:ext uri="{BB962C8B-B14F-4D97-AF65-F5344CB8AC3E}">
        <p14:creationId xmlns:p14="http://schemas.microsoft.com/office/powerpoint/2010/main" val="116096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46D41C-61BE-4643-A50E-3535842FEF98}"/>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579AD0E-F409-47E3-9F00-8088EAB39C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8303A49B-BE68-4260-9F60-65D4505F250E}"/>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5" name="Alatunnisteen paikkamerkki 4">
            <a:extLst>
              <a:ext uri="{FF2B5EF4-FFF2-40B4-BE49-F238E27FC236}">
                <a16:creationId xmlns:a16="http://schemas.microsoft.com/office/drawing/2014/main" id="{3C429200-D8FB-42A5-887C-626043F879B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F1FC90B-D37A-4965-9D25-D787FB40FAEE}"/>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353154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3F16EA-2859-40F0-8BC5-5685B2F5ECE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335F66-F76E-4D42-B7E6-491E77F8821A}"/>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D4E2FF7-5B6F-4402-B4C2-377CA6C083AE}"/>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5" name="Alatunnisteen paikkamerkki 4">
            <a:extLst>
              <a:ext uri="{FF2B5EF4-FFF2-40B4-BE49-F238E27FC236}">
                <a16:creationId xmlns:a16="http://schemas.microsoft.com/office/drawing/2014/main" id="{0D6134E2-E227-46F4-9BF6-8AC19AA5D5B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B6FB91D-68EA-4F73-BD77-F15A4737D7AB}"/>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72648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264DF92D-CEAB-4143-A6C2-FF90D9082CC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195012A-2FE4-44C4-9F13-40ACA277B3F7}"/>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C394935-6CFF-4D43-9363-34995346EBC8}"/>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5" name="Alatunnisteen paikkamerkki 4">
            <a:extLst>
              <a:ext uri="{FF2B5EF4-FFF2-40B4-BE49-F238E27FC236}">
                <a16:creationId xmlns:a16="http://schemas.microsoft.com/office/drawing/2014/main" id="{49454A2C-A38F-416F-A764-5D1F2D9CA0A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93D64C7-401E-4CD0-A738-B6DFD3F48931}"/>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237660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5775" y="1122363"/>
            <a:ext cx="11101388" cy="2387600"/>
          </a:xfrm>
        </p:spPr>
        <p:txBody>
          <a:bodyPr anchor="b"/>
          <a:lstStyle>
            <a:lvl1pPr algn="ctr">
              <a:defRPr sz="6000"/>
            </a:lvl1pPr>
          </a:lstStyle>
          <a:p>
            <a:r>
              <a:rPr lang="fi-FI"/>
              <a:t>Muokkaa perustyylejä naps.</a:t>
            </a:r>
          </a:p>
        </p:txBody>
      </p:sp>
      <p:sp>
        <p:nvSpPr>
          <p:cNvPr id="3" name="Alaotsikko 2"/>
          <p:cNvSpPr>
            <a:spLocks noGrp="1"/>
          </p:cNvSpPr>
          <p:nvPr>
            <p:ph type="subTitle" idx="1"/>
          </p:nvPr>
        </p:nvSpPr>
        <p:spPr>
          <a:xfrm>
            <a:off x="485775" y="3602038"/>
            <a:ext cx="111013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080503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185682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471486" y="1928812"/>
            <a:ext cx="11115675" cy="1490663"/>
          </a:xfrm>
        </p:spPr>
        <p:txBody>
          <a:bodyPr anchor="b"/>
          <a:lstStyle>
            <a:lvl1pPr>
              <a:defRPr sz="6000"/>
            </a:lvl1pPr>
          </a:lstStyle>
          <a:p>
            <a:r>
              <a:rPr lang="fi-FI"/>
              <a:t>Muokkaa perustyylejä naps.</a:t>
            </a:r>
          </a:p>
        </p:txBody>
      </p:sp>
      <p:sp>
        <p:nvSpPr>
          <p:cNvPr id="3" name="Tekstin paikkamerkki 2"/>
          <p:cNvSpPr>
            <a:spLocks noGrp="1"/>
          </p:cNvSpPr>
          <p:nvPr>
            <p:ph type="body" idx="1"/>
          </p:nvPr>
        </p:nvSpPr>
        <p:spPr>
          <a:xfrm>
            <a:off x="471485" y="3419475"/>
            <a:ext cx="11115675" cy="10715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80897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495300" y="1825625"/>
            <a:ext cx="5524500" cy="41322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372100" cy="41322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32055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28625" y="365125"/>
            <a:ext cx="11258550" cy="1325563"/>
          </a:xfrm>
        </p:spPr>
        <p:txBody>
          <a:bodyPr/>
          <a:lstStyle/>
          <a:p>
            <a:r>
              <a:rPr lang="fi-FI"/>
              <a:t>Muokkaa perustyylejä naps.</a:t>
            </a:r>
          </a:p>
        </p:txBody>
      </p:sp>
      <p:sp>
        <p:nvSpPr>
          <p:cNvPr id="3" name="Tekstin paikkamerkki 2"/>
          <p:cNvSpPr>
            <a:spLocks noGrp="1"/>
          </p:cNvSpPr>
          <p:nvPr>
            <p:ph type="body" idx="1"/>
          </p:nvPr>
        </p:nvSpPr>
        <p:spPr>
          <a:xfrm>
            <a:off x="428626" y="1681163"/>
            <a:ext cx="55689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28626" y="2505075"/>
            <a:ext cx="5568950" cy="34813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199" y="1681163"/>
            <a:ext cx="55149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514974" cy="34813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073536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Tree>
    <p:extLst>
      <p:ext uri="{BB962C8B-B14F-4D97-AF65-F5344CB8AC3E}">
        <p14:creationId xmlns:p14="http://schemas.microsoft.com/office/powerpoint/2010/main" val="2310414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63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28638" y="457200"/>
            <a:ext cx="4243387" cy="1600200"/>
          </a:xfrm>
        </p:spPr>
        <p:txBody>
          <a:bodyPr anchor="b"/>
          <a:lstStyle>
            <a:lvl1pPr>
              <a:defRPr sz="3200"/>
            </a:lvl1pPr>
          </a:lstStyle>
          <a:p>
            <a:r>
              <a:rPr lang="fi-FI"/>
              <a:t>Muokkaa perustyylejä naps.</a:t>
            </a:r>
          </a:p>
        </p:txBody>
      </p:sp>
      <p:sp>
        <p:nvSpPr>
          <p:cNvPr id="3" name="Sisällön paikkamerkki 2"/>
          <p:cNvSpPr>
            <a:spLocks noGrp="1"/>
          </p:cNvSpPr>
          <p:nvPr>
            <p:ph idx="1"/>
          </p:nvPr>
        </p:nvSpPr>
        <p:spPr>
          <a:xfrm>
            <a:off x="5183187" y="457201"/>
            <a:ext cx="6518275"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528638" y="2057400"/>
            <a:ext cx="42433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79365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57CCA5-73CA-418E-8C70-72644631924A}"/>
              </a:ext>
            </a:extLst>
          </p:cNvPr>
          <p:cNvSpPr>
            <a:spLocks noGrp="1"/>
          </p:cNvSpPr>
          <p:nvPr>
            <p:ph type="title"/>
          </p:nvPr>
        </p:nvSpPr>
        <p:spPr>
          <a:xfrm>
            <a:off x="838200" y="469901"/>
            <a:ext cx="10515600" cy="854074"/>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A6DDD40E-EF56-448A-BBED-7DC877BCC36C}"/>
              </a:ext>
            </a:extLst>
          </p:cNvPr>
          <p:cNvSpPr>
            <a:spLocks noGrp="1"/>
          </p:cNvSpPr>
          <p:nvPr>
            <p:ph idx="1"/>
          </p:nvPr>
        </p:nvSpPr>
        <p:spPr>
          <a:xfrm>
            <a:off x="838200" y="1571625"/>
            <a:ext cx="10515600" cy="4605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806BF20C-8B28-457F-A344-D3233DCC44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74198" y="5021262"/>
            <a:ext cx="5046452" cy="1874838"/>
          </a:xfrm>
          <a:prstGeom prst="rect">
            <a:avLst/>
          </a:prstGeom>
        </p:spPr>
      </p:pic>
      <p:sp>
        <p:nvSpPr>
          <p:cNvPr id="9" name="Tekstiruutu 8">
            <a:extLst>
              <a:ext uri="{FF2B5EF4-FFF2-40B4-BE49-F238E27FC236}">
                <a16:creationId xmlns:a16="http://schemas.microsoft.com/office/drawing/2014/main" id="{B8CA0DD0-C677-49B7-B1E7-95A96B0B0A96}"/>
              </a:ext>
            </a:extLst>
          </p:cNvPr>
          <p:cNvSpPr txBox="1"/>
          <p:nvPr userDrawn="1"/>
        </p:nvSpPr>
        <p:spPr>
          <a:xfrm>
            <a:off x="4033837" y="6354961"/>
            <a:ext cx="4124325" cy="369332"/>
          </a:xfrm>
          <a:prstGeom prst="rect">
            <a:avLst/>
          </a:prstGeom>
          <a:noFill/>
        </p:spPr>
        <p:txBody>
          <a:bodyPr wrap="square" rtlCol="0">
            <a:spAutoFit/>
          </a:bodyPr>
          <a:lstStyle/>
          <a:p>
            <a:pPr algn="ctr"/>
            <a:r>
              <a:rPr lang="fi-FI" sz="1600" b="0">
                <a:solidFill>
                  <a:schemeClr val="tx2"/>
                </a:solidFill>
                <a:latin typeface="+mj-lt"/>
              </a:rPr>
              <a:t>#</a:t>
            </a:r>
            <a:r>
              <a:rPr lang="fi-FI" sz="1800" b="0">
                <a:solidFill>
                  <a:schemeClr val="tx2"/>
                </a:solidFill>
                <a:latin typeface="+mj-lt"/>
              </a:rPr>
              <a:t>ihmisensote</a:t>
            </a:r>
            <a:endParaRPr lang="fi-FI" sz="1600" b="0">
              <a:solidFill>
                <a:schemeClr val="tx2"/>
              </a:solidFill>
              <a:latin typeface="+mj-lt"/>
            </a:endParaRPr>
          </a:p>
        </p:txBody>
      </p:sp>
      <p:sp>
        <p:nvSpPr>
          <p:cNvPr id="12" name="Päivämäärän paikkamerkki 11">
            <a:extLst>
              <a:ext uri="{FF2B5EF4-FFF2-40B4-BE49-F238E27FC236}">
                <a16:creationId xmlns:a16="http://schemas.microsoft.com/office/drawing/2014/main" id="{7601E77A-4FB4-47BB-99FC-ECA497E4AFED}"/>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13" name="Alatunnisteen paikkamerkki 12">
            <a:extLst>
              <a:ext uri="{FF2B5EF4-FFF2-40B4-BE49-F238E27FC236}">
                <a16:creationId xmlns:a16="http://schemas.microsoft.com/office/drawing/2014/main" id="{F63603B3-9AD4-405B-AD14-49509501D9C7}"/>
              </a:ext>
            </a:extLst>
          </p:cNvPr>
          <p:cNvSpPr>
            <a:spLocks noGrp="1"/>
          </p:cNvSpPr>
          <p:nvPr>
            <p:ph type="ftr" sz="quarter" idx="11"/>
          </p:nvPr>
        </p:nvSpPr>
        <p:spPr/>
        <p:txBody>
          <a:bodyPr/>
          <a:lstStyle/>
          <a:p>
            <a:endParaRPr lang="fi-FI"/>
          </a:p>
        </p:txBody>
      </p:sp>
      <p:sp>
        <p:nvSpPr>
          <p:cNvPr id="14" name="Dian numeron paikkamerkki 13">
            <a:extLst>
              <a:ext uri="{FF2B5EF4-FFF2-40B4-BE49-F238E27FC236}">
                <a16:creationId xmlns:a16="http://schemas.microsoft.com/office/drawing/2014/main" id="{40A7B304-166C-4C66-A9E3-92BD46CD926E}"/>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3896233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542926" y="457200"/>
            <a:ext cx="4229099" cy="1600200"/>
          </a:xfrm>
        </p:spPr>
        <p:txBody>
          <a:bodyPr anchor="b"/>
          <a:lstStyle>
            <a:lvl1pPr>
              <a:defRPr sz="3200"/>
            </a:lvl1pPr>
          </a:lstStyle>
          <a:p>
            <a:r>
              <a:rPr lang="fi-FI"/>
              <a:t>Muokkaa perustyylejä naps.</a:t>
            </a:r>
          </a:p>
        </p:txBody>
      </p:sp>
      <p:sp>
        <p:nvSpPr>
          <p:cNvPr id="3" name="Kuvan paikkamerkki 2"/>
          <p:cNvSpPr>
            <a:spLocks noGrp="1"/>
          </p:cNvSpPr>
          <p:nvPr>
            <p:ph type="pic" idx="1"/>
          </p:nvPr>
        </p:nvSpPr>
        <p:spPr>
          <a:xfrm>
            <a:off x="5183187" y="457201"/>
            <a:ext cx="650398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p>
        </p:txBody>
      </p:sp>
      <p:sp>
        <p:nvSpPr>
          <p:cNvPr id="4" name="Tekstin paikkamerkki 3"/>
          <p:cNvSpPr>
            <a:spLocks noGrp="1"/>
          </p:cNvSpPr>
          <p:nvPr>
            <p:ph type="body" sz="half" idx="2"/>
          </p:nvPr>
        </p:nvSpPr>
        <p:spPr>
          <a:xfrm>
            <a:off x="542926" y="2057400"/>
            <a:ext cx="42291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751539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908875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621338"/>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542925" y="365125"/>
            <a:ext cx="8029575" cy="56213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891930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5775" y="1122363"/>
            <a:ext cx="11101388" cy="2387600"/>
          </a:xfrm>
        </p:spPr>
        <p:txBody>
          <a:bodyPr anchor="b"/>
          <a:lstStyle>
            <a:lvl1pPr algn="ctr">
              <a:defRPr sz="6000"/>
            </a:lvl1pPr>
          </a:lstStyle>
          <a:p>
            <a:r>
              <a:rPr lang="fi-FI"/>
              <a:t>Muokkaa ots. perustyyl. napsautt.</a:t>
            </a:r>
          </a:p>
        </p:txBody>
      </p:sp>
      <p:sp>
        <p:nvSpPr>
          <p:cNvPr id="3" name="Alaotsikko 2"/>
          <p:cNvSpPr>
            <a:spLocks noGrp="1"/>
          </p:cNvSpPr>
          <p:nvPr>
            <p:ph type="subTitle" idx="1"/>
          </p:nvPr>
        </p:nvSpPr>
        <p:spPr>
          <a:xfrm>
            <a:off x="485775" y="3602038"/>
            <a:ext cx="111013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3996971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025772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471486" y="1928812"/>
            <a:ext cx="11115675" cy="1490663"/>
          </a:xfrm>
        </p:spPr>
        <p:txBody>
          <a:bodyPr anchor="b"/>
          <a:lstStyle>
            <a:lvl1pPr>
              <a:defRPr sz="6000"/>
            </a:lvl1pPr>
          </a:lstStyle>
          <a:p>
            <a:r>
              <a:rPr lang="fi-FI"/>
              <a:t>Muokkaa ots. perustyyl. napsautt.</a:t>
            </a:r>
          </a:p>
        </p:txBody>
      </p:sp>
      <p:sp>
        <p:nvSpPr>
          <p:cNvPr id="3" name="Tekstin paikkamerkki 2"/>
          <p:cNvSpPr>
            <a:spLocks noGrp="1"/>
          </p:cNvSpPr>
          <p:nvPr>
            <p:ph type="body" idx="1"/>
          </p:nvPr>
        </p:nvSpPr>
        <p:spPr>
          <a:xfrm>
            <a:off x="471485" y="3419475"/>
            <a:ext cx="11115675" cy="10715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402896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95300" y="1825625"/>
            <a:ext cx="5524500" cy="41322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372100" cy="41322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503910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28625" y="365125"/>
            <a:ext cx="11258550" cy="1325563"/>
          </a:xfrm>
        </p:spPr>
        <p:txBody>
          <a:bodyPr/>
          <a:lstStyle/>
          <a:p>
            <a:r>
              <a:rPr lang="fi-FI"/>
              <a:t>Muokkaa ots. perustyyl. napsautt.</a:t>
            </a:r>
          </a:p>
        </p:txBody>
      </p:sp>
      <p:sp>
        <p:nvSpPr>
          <p:cNvPr id="3" name="Tekstin paikkamerkki 2"/>
          <p:cNvSpPr>
            <a:spLocks noGrp="1"/>
          </p:cNvSpPr>
          <p:nvPr>
            <p:ph type="body" idx="1"/>
          </p:nvPr>
        </p:nvSpPr>
        <p:spPr>
          <a:xfrm>
            <a:off x="428626" y="1681163"/>
            <a:ext cx="55689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28626" y="2505075"/>
            <a:ext cx="5568950" cy="34813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199" y="1681163"/>
            <a:ext cx="55149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514974" cy="34813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97888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474050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80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864E17-3E85-4998-ACD7-7B73A41FA78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BBA92F4-99FC-4A60-B1A9-0231F45AF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91C73DD-59F6-4CA2-A96F-8FE875668AFE}"/>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5" name="Alatunnisteen paikkamerkki 4">
            <a:extLst>
              <a:ext uri="{FF2B5EF4-FFF2-40B4-BE49-F238E27FC236}">
                <a16:creationId xmlns:a16="http://schemas.microsoft.com/office/drawing/2014/main" id="{495104F9-E1A3-46B7-9876-16D096C9F6D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0FD89EC-CA08-46BB-97BF-E344784B16C4}"/>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1370721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28638" y="457200"/>
            <a:ext cx="4243387" cy="1600200"/>
          </a:xfrm>
        </p:spPr>
        <p:txBody>
          <a:bodyPr anchor="b"/>
          <a:lstStyle>
            <a:lvl1pPr>
              <a:defRPr sz="3200"/>
            </a:lvl1pPr>
          </a:lstStyle>
          <a:p>
            <a:r>
              <a:rPr lang="fi-FI"/>
              <a:t>Muokkaa ots. perustyyl. napsautt.</a:t>
            </a:r>
          </a:p>
        </p:txBody>
      </p:sp>
      <p:sp>
        <p:nvSpPr>
          <p:cNvPr id="3" name="Sisällön paikkamerkki 2"/>
          <p:cNvSpPr>
            <a:spLocks noGrp="1"/>
          </p:cNvSpPr>
          <p:nvPr>
            <p:ph idx="1"/>
          </p:nvPr>
        </p:nvSpPr>
        <p:spPr>
          <a:xfrm>
            <a:off x="5183187" y="457201"/>
            <a:ext cx="6518275"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528638" y="2057400"/>
            <a:ext cx="42433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058388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542926" y="457200"/>
            <a:ext cx="4229099" cy="1600200"/>
          </a:xfrm>
        </p:spPr>
        <p:txBody>
          <a:bodyPr anchor="b"/>
          <a:lstStyle>
            <a:lvl1pPr>
              <a:defRPr sz="3200"/>
            </a:lvl1pPr>
          </a:lstStyle>
          <a:p>
            <a:r>
              <a:rPr lang="fi-FI"/>
              <a:t>Muokkaa ots. perustyyl. napsautt.</a:t>
            </a:r>
          </a:p>
        </p:txBody>
      </p:sp>
      <p:sp>
        <p:nvSpPr>
          <p:cNvPr id="3" name="Kuvan paikkamerkki 2"/>
          <p:cNvSpPr>
            <a:spLocks noGrp="1"/>
          </p:cNvSpPr>
          <p:nvPr>
            <p:ph type="pic" idx="1"/>
          </p:nvPr>
        </p:nvSpPr>
        <p:spPr>
          <a:xfrm>
            <a:off x="5183187" y="457201"/>
            <a:ext cx="650398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p:cNvSpPr>
            <a:spLocks noGrp="1"/>
          </p:cNvSpPr>
          <p:nvPr>
            <p:ph type="body" sz="half" idx="2"/>
          </p:nvPr>
        </p:nvSpPr>
        <p:spPr>
          <a:xfrm>
            <a:off x="542926" y="2057400"/>
            <a:ext cx="42291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292730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266499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621338"/>
          </a:xfrm>
        </p:spPr>
        <p:txBody>
          <a:bodyPr vert="eaVert"/>
          <a:lstStyle/>
          <a:p>
            <a:r>
              <a:rPr lang="fi-FI"/>
              <a:t>Muokkaa ots. perustyyl. napsautt.</a:t>
            </a:r>
          </a:p>
        </p:txBody>
      </p:sp>
      <p:sp>
        <p:nvSpPr>
          <p:cNvPr id="3" name="Pystysuoran tekstin paikkamerkki 2"/>
          <p:cNvSpPr>
            <a:spLocks noGrp="1"/>
          </p:cNvSpPr>
          <p:nvPr>
            <p:ph type="body" orient="vert" idx="1"/>
          </p:nvPr>
        </p:nvSpPr>
        <p:spPr>
          <a:xfrm>
            <a:off x="542925" y="365125"/>
            <a:ext cx="8029575" cy="56213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161344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46D41C-61BE-4643-A50E-3535842FEF98}"/>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579AD0E-F409-47E3-9F00-8088EAB39C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8303A49B-BE68-4260-9F60-65D4505F250E}"/>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5" name="Alatunnisteen paikkamerkki 4">
            <a:extLst>
              <a:ext uri="{FF2B5EF4-FFF2-40B4-BE49-F238E27FC236}">
                <a16:creationId xmlns:a16="http://schemas.microsoft.com/office/drawing/2014/main" id="{3C429200-D8FB-42A5-887C-626043F879B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F1FC90B-D37A-4965-9D25-D787FB40FAEE}"/>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566072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57CCA5-73CA-418E-8C70-72644631924A}"/>
              </a:ext>
            </a:extLst>
          </p:cNvPr>
          <p:cNvSpPr>
            <a:spLocks noGrp="1"/>
          </p:cNvSpPr>
          <p:nvPr>
            <p:ph type="title"/>
          </p:nvPr>
        </p:nvSpPr>
        <p:spPr>
          <a:xfrm>
            <a:off x="838200" y="469901"/>
            <a:ext cx="10515600" cy="854074"/>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A6DDD40E-EF56-448A-BBED-7DC877BCC36C}"/>
              </a:ext>
            </a:extLst>
          </p:cNvPr>
          <p:cNvSpPr>
            <a:spLocks noGrp="1"/>
          </p:cNvSpPr>
          <p:nvPr>
            <p:ph idx="1"/>
          </p:nvPr>
        </p:nvSpPr>
        <p:spPr>
          <a:xfrm>
            <a:off x="838200" y="1571625"/>
            <a:ext cx="10515600" cy="4605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88019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864E17-3E85-4998-ACD7-7B73A41FA78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BBA92F4-99FC-4A60-B1A9-0231F45AF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91C73DD-59F6-4CA2-A96F-8FE875668AFE}"/>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5" name="Alatunnisteen paikkamerkki 4">
            <a:extLst>
              <a:ext uri="{FF2B5EF4-FFF2-40B4-BE49-F238E27FC236}">
                <a16:creationId xmlns:a16="http://schemas.microsoft.com/office/drawing/2014/main" id="{495104F9-E1A3-46B7-9876-16D096C9F6D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0FD89EC-CA08-46BB-97BF-E344784B16C4}"/>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370229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56B2FA-4952-4063-8F29-31B83800175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B005C19-918B-4A13-A386-6DD96202625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EC03F58-C2A8-4A49-A736-8CDE71B9CB5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7A72D75-216B-4616-A2E4-8B534B01F6C6}"/>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6" name="Alatunnisteen paikkamerkki 5">
            <a:extLst>
              <a:ext uri="{FF2B5EF4-FFF2-40B4-BE49-F238E27FC236}">
                <a16:creationId xmlns:a16="http://schemas.microsoft.com/office/drawing/2014/main" id="{5547DCE6-74CD-4A61-B33C-EC2391583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286030A-ECD0-4929-9E89-3CE0E03D434B}"/>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3061085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C21675-E528-4E92-992F-B80F5CBE5EA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89B0196-62AF-4333-AC27-75ECDDD961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667DB94-F6FF-4EB5-90BC-00E1181D8CE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49ED6A9D-00E9-4EC2-8218-1CFBA56CF5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DA8B41D-58FF-400C-A0CD-9292AD70CEA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26EEBB0-A4C2-4A78-91E7-DC2A59115D66}"/>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8" name="Alatunnisteen paikkamerkki 7">
            <a:extLst>
              <a:ext uri="{FF2B5EF4-FFF2-40B4-BE49-F238E27FC236}">
                <a16:creationId xmlns:a16="http://schemas.microsoft.com/office/drawing/2014/main" id="{8951864D-18B5-4EE2-8F51-ED98CCA1AAFB}"/>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15A105A-1913-433D-8972-2C8B819D7951}"/>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4164524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1A2022-57F2-46D8-AF35-783A5372A6EB}"/>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7C11A8D-CD6B-47DB-89C1-213C4D8258CF}"/>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4" name="Alatunnisteen paikkamerkki 3">
            <a:extLst>
              <a:ext uri="{FF2B5EF4-FFF2-40B4-BE49-F238E27FC236}">
                <a16:creationId xmlns:a16="http://schemas.microsoft.com/office/drawing/2014/main" id="{E2921927-5DDC-4E51-888A-6B5112F21B6E}"/>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7FCF140-3E32-44C6-BAAA-0B42D405849C}"/>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223318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56B2FA-4952-4063-8F29-31B83800175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B005C19-918B-4A13-A386-6DD96202625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EC03F58-C2A8-4A49-A736-8CDE71B9CB5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7A72D75-216B-4616-A2E4-8B534B01F6C6}"/>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6" name="Alatunnisteen paikkamerkki 5">
            <a:extLst>
              <a:ext uri="{FF2B5EF4-FFF2-40B4-BE49-F238E27FC236}">
                <a16:creationId xmlns:a16="http://schemas.microsoft.com/office/drawing/2014/main" id="{5547DCE6-74CD-4A61-B33C-EC2391583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286030A-ECD0-4929-9E89-3CE0E03D434B}"/>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1968428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1FCEF4C-225E-4248-A7BB-2FCE77BD8207}"/>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3" name="Alatunnisteen paikkamerkki 2">
            <a:extLst>
              <a:ext uri="{FF2B5EF4-FFF2-40B4-BE49-F238E27FC236}">
                <a16:creationId xmlns:a16="http://schemas.microsoft.com/office/drawing/2014/main" id="{092C8EE2-2ECB-45BF-9CEE-61EF18465D1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325C152-CD03-4BD8-A1E7-46D8C6EAD992}"/>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436300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5CF490-4CF0-4815-92E8-08F740D7322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927DB56-4A71-4BB2-AB3A-0E82ACFDB0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24DDE58-6A62-4D4F-854B-1E6413156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1AE77DF-FE35-47EA-9195-CE430B30841D}"/>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6" name="Alatunnisteen paikkamerkki 5">
            <a:extLst>
              <a:ext uri="{FF2B5EF4-FFF2-40B4-BE49-F238E27FC236}">
                <a16:creationId xmlns:a16="http://schemas.microsoft.com/office/drawing/2014/main" id="{454CA780-BC7E-439A-9B0C-815EBC2DA31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8B36901-A5A7-480A-B84B-593720BFA14F}"/>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3248390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26F381-ADD9-474C-9AD2-58347438AAA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C45198E-5178-4DD4-8A97-1C8FFB83D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2E78E60B-6237-44E0-9393-AD1131FFB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2288AA0-D107-478A-9BA8-7606011E5912}"/>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6" name="Alatunnisteen paikkamerkki 5">
            <a:extLst>
              <a:ext uri="{FF2B5EF4-FFF2-40B4-BE49-F238E27FC236}">
                <a16:creationId xmlns:a16="http://schemas.microsoft.com/office/drawing/2014/main" id="{8F4B9043-C38C-491F-BE06-6C80F0D9C54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C8B47DF-E5E8-4929-AEF5-2425CFE19B50}"/>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702506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3F16EA-2859-40F0-8BC5-5685B2F5ECE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335F66-F76E-4D42-B7E6-491E77F8821A}"/>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D4E2FF7-5B6F-4402-B4C2-377CA6C083AE}"/>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5" name="Alatunnisteen paikkamerkki 4">
            <a:extLst>
              <a:ext uri="{FF2B5EF4-FFF2-40B4-BE49-F238E27FC236}">
                <a16:creationId xmlns:a16="http://schemas.microsoft.com/office/drawing/2014/main" id="{0D6134E2-E227-46F4-9BF6-8AC19AA5D5B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B6FB91D-68EA-4F73-BD77-F15A4737D7AB}"/>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906679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264DF92D-CEAB-4143-A6C2-FF90D9082CC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195012A-2FE4-44C4-9F13-40ACA277B3F7}"/>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C394935-6CFF-4D43-9363-34995346EBC8}"/>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5" name="Alatunnisteen paikkamerkki 4">
            <a:extLst>
              <a:ext uri="{FF2B5EF4-FFF2-40B4-BE49-F238E27FC236}">
                <a16:creationId xmlns:a16="http://schemas.microsoft.com/office/drawing/2014/main" id="{49454A2C-A38F-416F-A764-5D1F2D9CA0A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93D64C7-401E-4CD0-A738-B6DFD3F48931}"/>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1432667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46D41C-61BE-4643-A50E-3535842FEF98}"/>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579AD0E-F409-47E3-9F00-8088EAB39C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8303A49B-BE68-4260-9F60-65D4505F25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0BEE65-7315-4BB9-9940-992F21C2D33F}" type="datetimeFigureOut">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17.5.2023</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5" name="Alatunnisteen paikkamerkki 4">
            <a:extLst>
              <a:ext uri="{FF2B5EF4-FFF2-40B4-BE49-F238E27FC236}">
                <a16:creationId xmlns:a16="http://schemas.microsoft.com/office/drawing/2014/main" id="{3C429200-D8FB-42A5-887C-626043F879B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6" name="Dian numeron paikkamerkki 5">
            <a:extLst>
              <a:ext uri="{FF2B5EF4-FFF2-40B4-BE49-F238E27FC236}">
                <a16:creationId xmlns:a16="http://schemas.microsoft.com/office/drawing/2014/main" id="{7F1FC90B-D37A-4965-9D25-D787FB40FA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9584CF-B86F-465E-9F0B-5636F6294E0F}" type="slidenum">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244953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57CCA5-73CA-418E-8C70-72644631924A}"/>
              </a:ext>
            </a:extLst>
          </p:cNvPr>
          <p:cNvSpPr>
            <a:spLocks noGrp="1"/>
          </p:cNvSpPr>
          <p:nvPr>
            <p:ph type="title"/>
          </p:nvPr>
        </p:nvSpPr>
        <p:spPr>
          <a:xfrm>
            <a:off x="838200" y="469901"/>
            <a:ext cx="10515600" cy="854074"/>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A6DDD40E-EF56-448A-BBED-7DC877BCC36C}"/>
              </a:ext>
            </a:extLst>
          </p:cNvPr>
          <p:cNvSpPr>
            <a:spLocks noGrp="1"/>
          </p:cNvSpPr>
          <p:nvPr>
            <p:ph idx="1"/>
          </p:nvPr>
        </p:nvSpPr>
        <p:spPr>
          <a:xfrm>
            <a:off x="838200" y="1571625"/>
            <a:ext cx="10515600" cy="4605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806BF20C-8B28-457F-A344-D3233DCC44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8708" y="5771758"/>
            <a:ext cx="2993291" cy="1086241"/>
          </a:xfrm>
          <a:prstGeom prst="rect">
            <a:avLst/>
          </a:prstGeom>
        </p:spPr>
      </p:pic>
      <p:sp>
        <p:nvSpPr>
          <p:cNvPr id="12" name="Päivämäärän paikkamerkki 11">
            <a:extLst>
              <a:ext uri="{FF2B5EF4-FFF2-40B4-BE49-F238E27FC236}">
                <a16:creationId xmlns:a16="http://schemas.microsoft.com/office/drawing/2014/main" id="{7601E77A-4FB4-47BB-99FC-ECA497E4AF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0BEE65-7315-4BB9-9940-992F21C2D33F}" type="datetimeFigureOut">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17.5.2023</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13" name="Alatunnisteen paikkamerkki 12">
            <a:extLst>
              <a:ext uri="{FF2B5EF4-FFF2-40B4-BE49-F238E27FC236}">
                <a16:creationId xmlns:a16="http://schemas.microsoft.com/office/drawing/2014/main" id="{F63603B3-9AD4-405B-AD14-49509501D9C7}"/>
              </a:ext>
            </a:extLst>
          </p:cNvPr>
          <p:cNvSpPr>
            <a:spLocks noGrp="1"/>
          </p:cNvSpPr>
          <p:nvPr>
            <p:ph type="ftr" sz="quarter" idx="11"/>
          </p:nvPr>
        </p:nvSpPr>
        <p:spPr>
          <a:xfrm>
            <a:off x="4038600" y="6351565"/>
            <a:ext cx="4114800" cy="365125"/>
          </a:xfrm>
        </p:spPr>
        <p:txBody>
          <a:bodyPr/>
          <a:lstStyle>
            <a:lvl1pPr>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Segoe UI"/>
                <a:ea typeface="+mn-ea"/>
                <a:cs typeface="+mn-cs"/>
              </a:rPr>
              <a:t>Järjestöjen sote-muutostuki</a:t>
            </a:r>
          </a:p>
        </p:txBody>
      </p:sp>
      <p:sp>
        <p:nvSpPr>
          <p:cNvPr id="14" name="Dian numeron paikkamerkki 13">
            <a:extLst>
              <a:ext uri="{FF2B5EF4-FFF2-40B4-BE49-F238E27FC236}">
                <a16:creationId xmlns:a16="http://schemas.microsoft.com/office/drawing/2014/main" id="{40A7B304-166C-4C66-A9E3-92BD46CD92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9584CF-B86F-465E-9F0B-5636F6294E0F}" type="slidenum">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4" name="Tekstiruutu 3">
            <a:extLst>
              <a:ext uri="{FF2B5EF4-FFF2-40B4-BE49-F238E27FC236}">
                <a16:creationId xmlns:a16="http://schemas.microsoft.com/office/drawing/2014/main" id="{E82C3DE1-E497-4D65-84EB-D966336575DD}"/>
              </a:ext>
            </a:extLst>
          </p:cNvPr>
          <p:cNvSpPr txBox="1"/>
          <p:nvPr userDrawn="1"/>
        </p:nvSpPr>
        <p:spPr>
          <a:xfrm>
            <a:off x="4038600" y="6347358"/>
            <a:ext cx="41148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VAG Rounded Std Thin" panose="020F0802020204020204" pitchFamily="34" charset="0"/>
                <a:ea typeface="+mn-ea"/>
                <a:cs typeface="+mn-cs"/>
              </a:rPr>
              <a:t>Järjestöjen sote-muutostuki</a:t>
            </a:r>
          </a:p>
        </p:txBody>
      </p:sp>
    </p:spTree>
    <p:extLst>
      <p:ext uri="{BB962C8B-B14F-4D97-AF65-F5344CB8AC3E}">
        <p14:creationId xmlns:p14="http://schemas.microsoft.com/office/powerpoint/2010/main" val="38767708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864E17-3E85-4998-ACD7-7B73A41FA78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BBA92F4-99FC-4A60-B1A9-0231F45AF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91C73DD-59F6-4CA2-A96F-8FE875668A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0BEE65-7315-4BB9-9940-992F21C2D33F}" type="datetimeFigureOut">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17.5.2023</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5" name="Alatunnisteen paikkamerkki 4">
            <a:extLst>
              <a:ext uri="{FF2B5EF4-FFF2-40B4-BE49-F238E27FC236}">
                <a16:creationId xmlns:a16="http://schemas.microsoft.com/office/drawing/2014/main" id="{495104F9-E1A3-46B7-9876-16D096C9F6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6" name="Dian numeron paikkamerkki 5">
            <a:extLst>
              <a:ext uri="{FF2B5EF4-FFF2-40B4-BE49-F238E27FC236}">
                <a16:creationId xmlns:a16="http://schemas.microsoft.com/office/drawing/2014/main" id="{60FD89EC-CA08-46BB-97BF-E344784B16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9584CF-B86F-465E-9F0B-5636F6294E0F}" type="slidenum">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7694659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56B2FA-4952-4063-8F29-31B83800175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B005C19-918B-4A13-A386-6DD96202625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EC03F58-C2A8-4A49-A736-8CDE71B9CB5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7A72D75-216B-4616-A2E4-8B534B01F6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0BEE65-7315-4BB9-9940-992F21C2D33F}" type="datetimeFigureOut">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17.5.2023</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6" name="Alatunnisteen paikkamerkki 5">
            <a:extLst>
              <a:ext uri="{FF2B5EF4-FFF2-40B4-BE49-F238E27FC236}">
                <a16:creationId xmlns:a16="http://schemas.microsoft.com/office/drawing/2014/main" id="{5547DCE6-74CD-4A61-B33C-EC23915836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7" name="Dian numeron paikkamerkki 6">
            <a:extLst>
              <a:ext uri="{FF2B5EF4-FFF2-40B4-BE49-F238E27FC236}">
                <a16:creationId xmlns:a16="http://schemas.microsoft.com/office/drawing/2014/main" id="{9286030A-ECD0-4929-9E89-3CE0E03D43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9584CF-B86F-465E-9F0B-5636F6294E0F}" type="slidenum">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719016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C21675-E528-4E92-992F-B80F5CBE5EA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89B0196-62AF-4333-AC27-75ECDDD961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667DB94-F6FF-4EB5-90BC-00E1181D8CE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49ED6A9D-00E9-4EC2-8218-1CFBA56CF5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DA8B41D-58FF-400C-A0CD-9292AD70CEA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26EEBB0-A4C2-4A78-91E7-DC2A59115D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0BEE65-7315-4BB9-9940-992F21C2D33F}" type="datetimeFigureOut">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17.5.2023</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8" name="Alatunnisteen paikkamerkki 7">
            <a:extLst>
              <a:ext uri="{FF2B5EF4-FFF2-40B4-BE49-F238E27FC236}">
                <a16:creationId xmlns:a16="http://schemas.microsoft.com/office/drawing/2014/main" id="{8951864D-18B5-4EE2-8F51-ED98CCA1AA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9" name="Dian numeron paikkamerkki 8">
            <a:extLst>
              <a:ext uri="{FF2B5EF4-FFF2-40B4-BE49-F238E27FC236}">
                <a16:creationId xmlns:a16="http://schemas.microsoft.com/office/drawing/2014/main" id="{115A105A-1913-433D-8972-2C8B819D79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9584CF-B86F-465E-9F0B-5636F6294E0F}" type="slidenum">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412310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C21675-E528-4E92-992F-B80F5CBE5EA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89B0196-62AF-4333-AC27-75ECDDD961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667DB94-F6FF-4EB5-90BC-00E1181D8CE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49ED6A9D-00E9-4EC2-8218-1CFBA56CF5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DA8B41D-58FF-400C-A0CD-9292AD70CEA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26EEBB0-A4C2-4A78-91E7-DC2A59115D66}"/>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8" name="Alatunnisteen paikkamerkki 7">
            <a:extLst>
              <a:ext uri="{FF2B5EF4-FFF2-40B4-BE49-F238E27FC236}">
                <a16:creationId xmlns:a16="http://schemas.microsoft.com/office/drawing/2014/main" id="{8951864D-18B5-4EE2-8F51-ED98CCA1AAFB}"/>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15A105A-1913-433D-8972-2C8B819D7951}"/>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4390787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1A2022-57F2-46D8-AF35-783A5372A6EB}"/>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7C11A8D-CD6B-47DB-89C1-213C4D8258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0BEE65-7315-4BB9-9940-992F21C2D33F}" type="datetimeFigureOut">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17.5.2023</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4" name="Alatunnisteen paikkamerkki 3">
            <a:extLst>
              <a:ext uri="{FF2B5EF4-FFF2-40B4-BE49-F238E27FC236}">
                <a16:creationId xmlns:a16="http://schemas.microsoft.com/office/drawing/2014/main" id="{E2921927-5DDC-4E51-888A-6B5112F21B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5" name="Dian numeron paikkamerkki 4">
            <a:extLst>
              <a:ext uri="{FF2B5EF4-FFF2-40B4-BE49-F238E27FC236}">
                <a16:creationId xmlns:a16="http://schemas.microsoft.com/office/drawing/2014/main" id="{47FCF140-3E32-44C6-BAAA-0B42D40584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9584CF-B86F-465E-9F0B-5636F6294E0F}" type="slidenum">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8420673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1FCEF4C-225E-4248-A7BB-2FCE77BD82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0BEE65-7315-4BB9-9940-992F21C2D33F}" type="datetimeFigureOut">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17.5.2023</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3" name="Alatunnisteen paikkamerkki 2">
            <a:extLst>
              <a:ext uri="{FF2B5EF4-FFF2-40B4-BE49-F238E27FC236}">
                <a16:creationId xmlns:a16="http://schemas.microsoft.com/office/drawing/2014/main" id="{092C8EE2-2ECB-45BF-9CEE-61EF18465D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4" name="Dian numeron paikkamerkki 3">
            <a:extLst>
              <a:ext uri="{FF2B5EF4-FFF2-40B4-BE49-F238E27FC236}">
                <a16:creationId xmlns:a16="http://schemas.microsoft.com/office/drawing/2014/main" id="{F325C152-CD03-4BD8-A1E7-46D8C6EAD9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9584CF-B86F-465E-9F0B-5636F6294E0F}" type="slidenum">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8789583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5CF490-4CF0-4815-92E8-08F740D7322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927DB56-4A71-4BB2-AB3A-0E82ACFDB0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24DDE58-6A62-4D4F-854B-1E6413156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1AE77DF-FE35-47EA-9195-CE430B3084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0BEE65-7315-4BB9-9940-992F21C2D33F}" type="datetimeFigureOut">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17.5.2023</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6" name="Alatunnisteen paikkamerkki 5">
            <a:extLst>
              <a:ext uri="{FF2B5EF4-FFF2-40B4-BE49-F238E27FC236}">
                <a16:creationId xmlns:a16="http://schemas.microsoft.com/office/drawing/2014/main" id="{454CA780-BC7E-439A-9B0C-815EBC2DA3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7" name="Dian numeron paikkamerkki 6">
            <a:extLst>
              <a:ext uri="{FF2B5EF4-FFF2-40B4-BE49-F238E27FC236}">
                <a16:creationId xmlns:a16="http://schemas.microsoft.com/office/drawing/2014/main" id="{38B36901-A5A7-480A-B84B-593720BFA1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9584CF-B86F-465E-9F0B-5636F6294E0F}" type="slidenum">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1750676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26F381-ADD9-474C-9AD2-58347438AAA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C45198E-5178-4DD4-8A97-1C8FFB83D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2E78E60B-6237-44E0-9393-AD1131FFB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2288AA0-D107-478A-9BA8-7606011E59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0BEE65-7315-4BB9-9940-992F21C2D33F}" type="datetimeFigureOut">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17.5.2023</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6" name="Alatunnisteen paikkamerkki 5">
            <a:extLst>
              <a:ext uri="{FF2B5EF4-FFF2-40B4-BE49-F238E27FC236}">
                <a16:creationId xmlns:a16="http://schemas.microsoft.com/office/drawing/2014/main" id="{8F4B9043-C38C-491F-BE06-6C80F0D9C5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7" name="Dian numeron paikkamerkki 6">
            <a:extLst>
              <a:ext uri="{FF2B5EF4-FFF2-40B4-BE49-F238E27FC236}">
                <a16:creationId xmlns:a16="http://schemas.microsoft.com/office/drawing/2014/main" id="{FC8B47DF-E5E8-4929-AEF5-2425CFE19B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9584CF-B86F-465E-9F0B-5636F6294E0F}" type="slidenum">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173848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3F16EA-2859-40F0-8BC5-5685B2F5ECE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335F66-F76E-4D42-B7E6-491E77F8821A}"/>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D4E2FF7-5B6F-4402-B4C2-377CA6C083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0BEE65-7315-4BB9-9940-992F21C2D33F}" type="datetimeFigureOut">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17.5.2023</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5" name="Alatunnisteen paikkamerkki 4">
            <a:extLst>
              <a:ext uri="{FF2B5EF4-FFF2-40B4-BE49-F238E27FC236}">
                <a16:creationId xmlns:a16="http://schemas.microsoft.com/office/drawing/2014/main" id="{0D6134E2-E227-46F4-9BF6-8AC19AA5D5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6" name="Dian numeron paikkamerkki 5">
            <a:extLst>
              <a:ext uri="{FF2B5EF4-FFF2-40B4-BE49-F238E27FC236}">
                <a16:creationId xmlns:a16="http://schemas.microsoft.com/office/drawing/2014/main" id="{FB6FB91D-68EA-4F73-BD77-F15A4737D7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9584CF-B86F-465E-9F0B-5636F6294E0F}" type="slidenum">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6819355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264DF92D-CEAB-4143-A6C2-FF90D9082CC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195012A-2FE4-44C4-9F13-40ACA277B3F7}"/>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C394935-6CFF-4D43-9363-34995346EB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0BEE65-7315-4BB9-9940-992F21C2D33F}" type="datetimeFigureOut">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17.5.2023</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5" name="Alatunnisteen paikkamerkki 4">
            <a:extLst>
              <a:ext uri="{FF2B5EF4-FFF2-40B4-BE49-F238E27FC236}">
                <a16:creationId xmlns:a16="http://schemas.microsoft.com/office/drawing/2014/main" id="{49454A2C-A38F-416F-A764-5D1F2D9CA0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6" name="Dian numeron paikkamerkki 5">
            <a:extLst>
              <a:ext uri="{FF2B5EF4-FFF2-40B4-BE49-F238E27FC236}">
                <a16:creationId xmlns:a16="http://schemas.microsoft.com/office/drawing/2014/main" id="{493D64C7-401E-4CD0-A738-B6DFD3F489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9584CF-B86F-465E-9F0B-5636F6294E0F}" type="slidenum">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419510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1A2022-57F2-46D8-AF35-783A5372A6EB}"/>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7C11A8D-CD6B-47DB-89C1-213C4D8258CF}"/>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4" name="Alatunnisteen paikkamerkki 3">
            <a:extLst>
              <a:ext uri="{FF2B5EF4-FFF2-40B4-BE49-F238E27FC236}">
                <a16:creationId xmlns:a16="http://schemas.microsoft.com/office/drawing/2014/main" id="{E2921927-5DDC-4E51-888A-6B5112F21B6E}"/>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7FCF140-3E32-44C6-BAAA-0B42D405849C}"/>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359839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1FCEF4C-225E-4248-A7BB-2FCE77BD8207}"/>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3" name="Alatunnisteen paikkamerkki 2">
            <a:extLst>
              <a:ext uri="{FF2B5EF4-FFF2-40B4-BE49-F238E27FC236}">
                <a16:creationId xmlns:a16="http://schemas.microsoft.com/office/drawing/2014/main" id="{092C8EE2-2ECB-45BF-9CEE-61EF18465D1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325C152-CD03-4BD8-A1E7-46D8C6EAD992}"/>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154528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5CF490-4CF0-4815-92E8-08F740D7322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927DB56-4A71-4BB2-AB3A-0E82ACFDB0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24DDE58-6A62-4D4F-854B-1E6413156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1AE77DF-FE35-47EA-9195-CE430B30841D}"/>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6" name="Alatunnisteen paikkamerkki 5">
            <a:extLst>
              <a:ext uri="{FF2B5EF4-FFF2-40B4-BE49-F238E27FC236}">
                <a16:creationId xmlns:a16="http://schemas.microsoft.com/office/drawing/2014/main" id="{454CA780-BC7E-439A-9B0C-815EBC2DA31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8B36901-A5A7-480A-B84B-593720BFA14F}"/>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130373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26F381-ADD9-474C-9AD2-58347438AAA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C45198E-5178-4DD4-8A97-1C8FFB83D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2E78E60B-6237-44E0-9393-AD1131FFB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2288AA0-D107-478A-9BA8-7606011E5912}"/>
              </a:ext>
            </a:extLst>
          </p:cNvPr>
          <p:cNvSpPr>
            <a:spLocks noGrp="1"/>
          </p:cNvSpPr>
          <p:nvPr>
            <p:ph type="dt" sz="half" idx="10"/>
          </p:nvPr>
        </p:nvSpPr>
        <p:spPr/>
        <p:txBody>
          <a:bodyPr/>
          <a:lstStyle/>
          <a:p>
            <a:fld id="{350BEE65-7315-4BB9-9940-992F21C2D33F}" type="datetimeFigureOut">
              <a:rPr lang="fi-FI" smtClean="0"/>
              <a:t>17.5.2023</a:t>
            </a:fld>
            <a:endParaRPr lang="fi-FI"/>
          </a:p>
        </p:txBody>
      </p:sp>
      <p:sp>
        <p:nvSpPr>
          <p:cNvPr id="6" name="Alatunnisteen paikkamerkki 5">
            <a:extLst>
              <a:ext uri="{FF2B5EF4-FFF2-40B4-BE49-F238E27FC236}">
                <a16:creationId xmlns:a16="http://schemas.microsoft.com/office/drawing/2014/main" id="{8F4B9043-C38C-491F-BE06-6C80F0D9C54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C8B47DF-E5E8-4929-AEF5-2425CFE19B50}"/>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132530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41E403B-8ED1-48D9-B83E-20585B169E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F4C8DCD-5F18-4B47-B29F-1E2A133306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FDE8DB5-891C-4AB6-8296-87CB3B9A6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BEE65-7315-4BB9-9940-992F21C2D33F}" type="datetimeFigureOut">
              <a:rPr lang="fi-FI" smtClean="0"/>
              <a:t>17.5.2023</a:t>
            </a:fld>
            <a:endParaRPr lang="fi-FI"/>
          </a:p>
        </p:txBody>
      </p:sp>
      <p:sp>
        <p:nvSpPr>
          <p:cNvPr id="5" name="Alatunnisteen paikkamerkki 4">
            <a:extLst>
              <a:ext uri="{FF2B5EF4-FFF2-40B4-BE49-F238E27FC236}">
                <a16:creationId xmlns:a16="http://schemas.microsoft.com/office/drawing/2014/main" id="{63B57C44-7B15-4D70-95A5-F7D4C182F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3BCE3CBE-6FD5-400D-BBD6-346F2EA38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584CF-B86F-465E-9F0B-5636F6294E0F}" type="slidenum">
              <a:rPr lang="fi-FI" smtClean="0"/>
              <a:t>‹#›</a:t>
            </a:fld>
            <a:endParaRPr lang="fi-FI"/>
          </a:p>
        </p:txBody>
      </p:sp>
    </p:spTree>
    <p:extLst>
      <p:ext uri="{BB962C8B-B14F-4D97-AF65-F5344CB8AC3E}">
        <p14:creationId xmlns:p14="http://schemas.microsoft.com/office/powerpoint/2010/main" val="1004634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95300" y="365125"/>
            <a:ext cx="11049000" cy="13255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495300" y="1825625"/>
            <a:ext cx="11049000" cy="4142582"/>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95300" y="5968207"/>
            <a:ext cx="1589753" cy="417511"/>
          </a:xfrm>
          <a:prstGeom prst="rect">
            <a:avLst/>
          </a:prstGeom>
        </p:spPr>
      </p:pic>
    </p:spTree>
    <p:extLst>
      <p:ext uri="{BB962C8B-B14F-4D97-AF65-F5344CB8AC3E}">
        <p14:creationId xmlns:p14="http://schemas.microsoft.com/office/powerpoint/2010/main" val="4116322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eorgia" charset="0"/>
          <a:ea typeface="Georgia" charset="0"/>
          <a:cs typeface="Georgi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eorgia" charset="0"/>
          <a:ea typeface="Georgia" charset="0"/>
          <a:cs typeface="Georgi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eorgia" charset="0"/>
          <a:ea typeface="Georgia" charset="0"/>
          <a:cs typeface="Georgi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eorgia" charset="0"/>
          <a:ea typeface="Georgia" charset="0"/>
          <a:cs typeface="Georgi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eorgia" charset="0"/>
          <a:ea typeface="Georgia" charset="0"/>
          <a:cs typeface="Georgi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95300" y="365125"/>
            <a:ext cx="11049000" cy="13255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495300" y="1825625"/>
            <a:ext cx="11049000" cy="4142582"/>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95300" y="5968207"/>
            <a:ext cx="1589753" cy="417511"/>
          </a:xfrm>
          <a:prstGeom prst="rect">
            <a:avLst/>
          </a:prstGeom>
        </p:spPr>
      </p:pic>
    </p:spTree>
    <p:extLst>
      <p:ext uri="{BB962C8B-B14F-4D97-AF65-F5344CB8AC3E}">
        <p14:creationId xmlns:p14="http://schemas.microsoft.com/office/powerpoint/2010/main" val="3810595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eorgia" charset="0"/>
          <a:ea typeface="Georgia" charset="0"/>
          <a:cs typeface="Georgi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eorgia" charset="0"/>
          <a:ea typeface="Georgia" charset="0"/>
          <a:cs typeface="Georgi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eorgia" charset="0"/>
          <a:ea typeface="Georgia" charset="0"/>
          <a:cs typeface="Georgi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eorgia" charset="0"/>
          <a:ea typeface="Georgia" charset="0"/>
          <a:cs typeface="Georgi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eorgia" charset="0"/>
          <a:ea typeface="Georgia" charset="0"/>
          <a:cs typeface="Georgi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41E403B-8ED1-48D9-B83E-20585B169E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F4C8DCD-5F18-4B47-B29F-1E2A133306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FDE8DB5-891C-4AB6-8296-87CB3B9A6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BEE65-7315-4BB9-9940-992F21C2D33F}" type="datetimeFigureOut">
              <a:rPr lang="fi-FI" smtClean="0"/>
              <a:t>17.5.2023</a:t>
            </a:fld>
            <a:endParaRPr lang="fi-FI"/>
          </a:p>
        </p:txBody>
      </p:sp>
      <p:sp>
        <p:nvSpPr>
          <p:cNvPr id="5" name="Alatunnisteen paikkamerkki 4">
            <a:extLst>
              <a:ext uri="{FF2B5EF4-FFF2-40B4-BE49-F238E27FC236}">
                <a16:creationId xmlns:a16="http://schemas.microsoft.com/office/drawing/2014/main" id="{63B57C44-7B15-4D70-95A5-F7D4C182F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3BCE3CBE-6FD5-400D-BBD6-346F2EA38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584CF-B86F-465E-9F0B-5636F6294E0F}" type="slidenum">
              <a:rPr lang="fi-FI" smtClean="0"/>
              <a:t>‹#›</a:t>
            </a:fld>
            <a:endParaRPr lang="fi-FI"/>
          </a:p>
        </p:txBody>
      </p:sp>
    </p:spTree>
    <p:extLst>
      <p:ext uri="{BB962C8B-B14F-4D97-AF65-F5344CB8AC3E}">
        <p14:creationId xmlns:p14="http://schemas.microsoft.com/office/powerpoint/2010/main" val="39679418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41E403B-8ED1-48D9-B83E-20585B169E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F4C8DCD-5F18-4B47-B29F-1E2A133306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FDE8DB5-891C-4AB6-8296-87CB3B9A6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0BEE65-7315-4BB9-9940-992F21C2D33F}" type="datetimeFigureOut">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17.5.2023</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5" name="Alatunnisteen paikkamerkki 4">
            <a:extLst>
              <a:ext uri="{FF2B5EF4-FFF2-40B4-BE49-F238E27FC236}">
                <a16:creationId xmlns:a16="http://schemas.microsoft.com/office/drawing/2014/main" id="{63B57C44-7B15-4D70-95A5-F7D4C182F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6" name="Dian numeron paikkamerkki 5">
            <a:extLst>
              <a:ext uri="{FF2B5EF4-FFF2-40B4-BE49-F238E27FC236}">
                <a16:creationId xmlns:a16="http://schemas.microsoft.com/office/drawing/2014/main" id="{3BCE3CBE-6FD5-400D-BBD6-346F2EA38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9584CF-B86F-465E-9F0B-5636F6294E0F}" type="slidenum">
              <a:rPr kumimoji="0" lang="fi-FI"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8147124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niina.salolehtinen" TargetMode="External"/><Relationship Id="rId2" Type="http://schemas.openxmlformats.org/officeDocument/2006/relationships/hyperlink" Target="https://twitter.com/SaloLehtinen"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linkedin.com/in/niinasalolehtine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hyperlink" Target="https://www.menti.com/al2k2hogrqk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innokyla.fi/fi/kokonaisuus/jarjestojen-sote-muutostuki-jarjestot-ihmisen-tukena-sote-suomess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hyperlink" Target="https://innokyla.fi/fi/kokonaisuus/jarjestojen-sote-muutostuki-jarjestot-ihmisen-tukena-sote-suomess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nokyla.fi/fi/kokonaisuus/jarjestojen-sote-muutostuki-jarjestot-ihmisen-tukena-sote-suomess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B1CD8D5-82D9-40E1-99EE-23E14AA9633B}"/>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477" y="3606116"/>
            <a:ext cx="8950523" cy="3231222"/>
          </a:xfrm>
          <a:prstGeom prst="rect">
            <a:avLst/>
          </a:prstGeom>
        </p:spPr>
      </p:pic>
      <p:sp>
        <p:nvSpPr>
          <p:cNvPr id="2" name="Otsikko 1">
            <a:extLst>
              <a:ext uri="{FF2B5EF4-FFF2-40B4-BE49-F238E27FC236}">
                <a16:creationId xmlns:a16="http://schemas.microsoft.com/office/drawing/2014/main" id="{C67B3F37-FAFC-4FE8-99C1-C81CA62E26A8}"/>
              </a:ext>
            </a:extLst>
          </p:cNvPr>
          <p:cNvSpPr>
            <a:spLocks noGrp="1"/>
          </p:cNvSpPr>
          <p:nvPr>
            <p:ph type="ctrTitle"/>
          </p:nvPr>
        </p:nvSpPr>
        <p:spPr>
          <a:xfrm>
            <a:off x="1645738" y="1819749"/>
            <a:ext cx="8900523" cy="1807029"/>
          </a:xfrm>
        </p:spPr>
        <p:txBody>
          <a:bodyPr>
            <a:normAutofit/>
          </a:bodyPr>
          <a:lstStyle/>
          <a:p>
            <a:r>
              <a:rPr lang="fi-FI" dirty="0" smtClean="0"/>
              <a:t>Terveisiä muutostuesta!</a:t>
            </a:r>
            <a:endParaRPr lang="fi-FI" dirty="0"/>
          </a:p>
        </p:txBody>
      </p:sp>
      <p:sp>
        <p:nvSpPr>
          <p:cNvPr id="3" name="Alaotsikko 2">
            <a:extLst>
              <a:ext uri="{FF2B5EF4-FFF2-40B4-BE49-F238E27FC236}">
                <a16:creationId xmlns:a16="http://schemas.microsoft.com/office/drawing/2014/main" id="{99DF0676-FCE9-4925-8564-AAD7DAA5FB98}"/>
              </a:ext>
            </a:extLst>
          </p:cNvPr>
          <p:cNvSpPr>
            <a:spLocks noGrp="1"/>
          </p:cNvSpPr>
          <p:nvPr>
            <p:ph type="subTitle" idx="1"/>
          </p:nvPr>
        </p:nvSpPr>
        <p:spPr>
          <a:xfrm>
            <a:off x="1524000" y="3129672"/>
            <a:ext cx="9144000" cy="1655762"/>
          </a:xfrm>
        </p:spPr>
        <p:txBody>
          <a:bodyPr vert="horz" lIns="91440" tIns="45720" rIns="91440" bIns="45720" rtlCol="0" anchor="t">
            <a:normAutofit/>
          </a:bodyPr>
          <a:lstStyle/>
          <a:p>
            <a:endParaRPr lang="fi-FI" sz="2000" dirty="0">
              <a:cs typeface="Segoe UI"/>
            </a:endParaRPr>
          </a:p>
          <a:p>
            <a:endParaRPr lang="fi-FI" sz="2000" dirty="0">
              <a:cs typeface="Segoe UI"/>
            </a:endParaRPr>
          </a:p>
          <a:p>
            <a:r>
              <a:rPr lang="fi-FI" sz="2000" dirty="0" smtClean="0">
                <a:cs typeface="Segoe UI"/>
              </a:rPr>
              <a:t>Kanta-Hämeen järjestöjen </a:t>
            </a:r>
            <a:r>
              <a:rPr lang="fi-FI" sz="2000" dirty="0" err="1" smtClean="0">
                <a:cs typeface="Segoe UI"/>
              </a:rPr>
              <a:t>sote</a:t>
            </a:r>
            <a:r>
              <a:rPr lang="fi-FI" sz="2000" smtClean="0">
                <a:cs typeface="Segoe UI"/>
              </a:rPr>
              <a:t>-ryhmä 16.5.2023</a:t>
            </a:r>
            <a:endParaRPr lang="fi-FI" sz="2000" dirty="0">
              <a:cs typeface="Segoe UI"/>
            </a:endParaRPr>
          </a:p>
        </p:txBody>
      </p:sp>
    </p:spTree>
    <p:extLst>
      <p:ext uri="{BB962C8B-B14F-4D97-AF65-F5344CB8AC3E}">
        <p14:creationId xmlns:p14="http://schemas.microsoft.com/office/powerpoint/2010/main" val="341858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99097A-9E8C-42C4-9834-1C2393902A6D}"/>
              </a:ext>
            </a:extLst>
          </p:cNvPr>
          <p:cNvSpPr>
            <a:spLocks noGrp="1"/>
          </p:cNvSpPr>
          <p:nvPr>
            <p:ph type="title"/>
          </p:nvPr>
        </p:nvSpPr>
        <p:spPr>
          <a:xfrm>
            <a:off x="797102" y="665110"/>
            <a:ext cx="10515600" cy="854074"/>
          </a:xfrm>
        </p:spPr>
        <p:txBody>
          <a:bodyPr>
            <a:normAutofit fontScale="90000"/>
          </a:bodyPr>
          <a:lstStyle/>
          <a:p>
            <a:pPr algn="ctr"/>
            <a:r>
              <a:rPr lang="fi-FI" b="1" dirty="0" smtClean="0">
                <a:solidFill>
                  <a:schemeClr val="accent1"/>
                </a:solidFill>
              </a:rPr>
              <a:t>YHTEISTYÖSTÄ KUMPPANUUTEEN-</a:t>
            </a:r>
            <a:br>
              <a:rPr lang="fi-FI" b="1" dirty="0" smtClean="0">
                <a:solidFill>
                  <a:schemeClr val="accent1"/>
                </a:solidFill>
              </a:rPr>
            </a:br>
            <a:r>
              <a:rPr lang="fi-FI" b="1" dirty="0" smtClean="0">
                <a:solidFill>
                  <a:schemeClr val="accent1"/>
                </a:solidFill>
              </a:rPr>
              <a:t>TUNNISTAMISESTA HYÖDYNTÄMISEEN!</a:t>
            </a:r>
            <a:endParaRPr lang="fi-FI" b="1" dirty="0">
              <a:solidFill>
                <a:schemeClr val="accent1"/>
              </a:solidFill>
            </a:endParaRPr>
          </a:p>
        </p:txBody>
      </p:sp>
      <p:sp>
        <p:nvSpPr>
          <p:cNvPr id="3" name="Sisällön paikkamerkki 2"/>
          <p:cNvSpPr>
            <a:spLocks noGrp="1"/>
          </p:cNvSpPr>
          <p:nvPr>
            <p:ph idx="1"/>
          </p:nvPr>
        </p:nvSpPr>
        <p:spPr>
          <a:xfrm>
            <a:off x="883577" y="1592931"/>
            <a:ext cx="4613097" cy="2929526"/>
          </a:xfrm>
        </p:spPr>
        <p:txBody>
          <a:bodyPr>
            <a:noAutofit/>
          </a:bodyPr>
          <a:lstStyle/>
          <a:p>
            <a:pPr marL="0" indent="0">
              <a:buNone/>
            </a:pPr>
            <a:endParaRPr lang="en-US" sz="2500" dirty="0" smtClean="0">
              <a:ea typeface="Inter regular" panose="02000503000000020004" pitchFamily="2" charset="0"/>
              <a:cs typeface="Arial"/>
            </a:endParaRPr>
          </a:p>
          <a:p>
            <a:pPr marL="0" indent="0">
              <a:buNone/>
            </a:pPr>
            <a:r>
              <a:rPr lang="en-US" sz="2500" dirty="0">
                <a:ea typeface="Inter regular" panose="02000503000000020004" pitchFamily="2" charset="0"/>
                <a:cs typeface="Arial"/>
              </a:rPr>
              <a:t>Oman </a:t>
            </a:r>
            <a:r>
              <a:rPr lang="en-US" sz="2500" dirty="0" err="1">
                <a:ea typeface="Inter regular" panose="02000503000000020004" pitchFamily="2" charset="0"/>
                <a:cs typeface="Arial"/>
              </a:rPr>
              <a:t>viestinnän</a:t>
            </a:r>
            <a:endParaRPr lang="en-US" sz="2500" dirty="0">
              <a:ea typeface="Inter regular" panose="02000503000000020004" pitchFamily="2" charset="0"/>
              <a:cs typeface="Arial"/>
            </a:endParaRPr>
          </a:p>
          <a:p>
            <a:pPr marL="0" indent="0">
              <a:buNone/>
            </a:pPr>
            <a:r>
              <a:rPr lang="en-US" sz="2500" dirty="0" err="1">
                <a:ea typeface="Inter regular" panose="02000503000000020004" pitchFamily="2" charset="0"/>
                <a:cs typeface="Arial"/>
              </a:rPr>
              <a:t>johtamisen</a:t>
            </a:r>
            <a:r>
              <a:rPr lang="en-US" sz="2500" dirty="0">
                <a:ea typeface="Inter regular" panose="02000503000000020004" pitchFamily="2" charset="0"/>
                <a:cs typeface="Arial"/>
              </a:rPr>
              <a:t> </a:t>
            </a:r>
            <a:r>
              <a:rPr lang="en-US" sz="2500" dirty="0" err="1">
                <a:ea typeface="Inter regular" panose="02000503000000020004" pitchFamily="2" charset="0"/>
                <a:cs typeface="Arial"/>
              </a:rPr>
              <a:t>kysymyspatteristo</a:t>
            </a:r>
            <a:r>
              <a:rPr lang="en-US" sz="2500" dirty="0" smtClean="0">
                <a:ea typeface="Inter regular" panose="02000503000000020004" pitchFamily="2" charset="0"/>
                <a:cs typeface="Arial"/>
              </a:rPr>
              <a:t>:</a:t>
            </a:r>
            <a:endParaRPr lang="en-US" sz="2500" dirty="0">
              <a:ea typeface="Inter regular" panose="02000503000000020004" pitchFamily="2" charset="0"/>
              <a:cs typeface="Arial"/>
            </a:endParaRPr>
          </a:p>
          <a:p>
            <a:pPr marL="0" indent="0">
              <a:buNone/>
            </a:pPr>
            <a:r>
              <a:rPr lang="en-US" sz="2500" dirty="0" err="1" smtClean="0">
                <a:ea typeface="Inter regular" panose="02000503000000020004" pitchFamily="2" charset="0"/>
                <a:cs typeface="Arial"/>
              </a:rPr>
              <a:t>Onko</a:t>
            </a:r>
            <a:r>
              <a:rPr lang="en-US" sz="2500" dirty="0" smtClean="0">
                <a:ea typeface="Inter regular" panose="02000503000000020004" pitchFamily="2" charset="0"/>
                <a:cs typeface="Arial"/>
              </a:rPr>
              <a:t> </a:t>
            </a:r>
            <a:r>
              <a:rPr lang="en-US" sz="2500" dirty="0">
                <a:ea typeface="Inter regular" panose="02000503000000020004" pitchFamily="2" charset="0"/>
                <a:cs typeface="Arial"/>
              </a:rPr>
              <a:t>se </a:t>
            </a:r>
            <a:r>
              <a:rPr lang="en-US" sz="2500" dirty="0" err="1" smtClean="0">
                <a:ea typeface="Inter regular" panose="02000503000000020004" pitchFamily="2" charset="0"/>
                <a:cs typeface="Arial"/>
              </a:rPr>
              <a:t>laitonta</a:t>
            </a:r>
            <a:r>
              <a:rPr lang="en-US" sz="2500" dirty="0" smtClean="0">
                <a:ea typeface="Inter regular" panose="02000503000000020004" pitchFamily="2" charset="0"/>
                <a:cs typeface="Arial"/>
              </a:rPr>
              <a:t>?</a:t>
            </a:r>
            <a:r>
              <a:rPr lang="fi-FI" sz="2500" dirty="0" smtClean="0"/>
              <a:t> </a:t>
            </a:r>
            <a:r>
              <a:rPr lang="fi-FI" sz="2500" dirty="0" smtClean="0">
                <a:ea typeface="Inter regular" panose="02000503000000020004" pitchFamily="2" charset="0"/>
                <a:cs typeface="Arial"/>
              </a:rPr>
              <a:t>Aiheutuuko</a:t>
            </a:r>
            <a:r>
              <a:rPr lang="fi-FI" sz="2500" dirty="0">
                <a:ea typeface="Inter regular" panose="02000503000000020004" pitchFamily="2" charset="0"/>
                <a:cs typeface="Arial"/>
              </a:rPr>
              <a:t> </a:t>
            </a:r>
            <a:endParaRPr lang="fi-FI" sz="2500" dirty="0" smtClean="0">
              <a:ea typeface="Inter regular" panose="02000503000000020004" pitchFamily="2" charset="0"/>
              <a:cs typeface="Arial"/>
            </a:endParaRPr>
          </a:p>
          <a:p>
            <a:pPr marL="0" indent="0">
              <a:buNone/>
            </a:pPr>
            <a:r>
              <a:rPr lang="fi-FI" sz="2500" dirty="0" smtClean="0">
                <a:ea typeface="Inter regular" panose="02000503000000020004" pitchFamily="2" charset="0"/>
                <a:cs typeface="Arial"/>
              </a:rPr>
              <a:t>siitä</a:t>
            </a:r>
            <a:r>
              <a:rPr lang="fi-FI" sz="2500" dirty="0">
                <a:ea typeface="Inter regular" panose="02000503000000020004" pitchFamily="2" charset="0"/>
                <a:cs typeface="Arial"/>
              </a:rPr>
              <a:t> haittaa </a:t>
            </a:r>
            <a:r>
              <a:rPr lang="fi-FI" sz="2500" dirty="0" smtClean="0">
                <a:ea typeface="Inter regular" panose="02000503000000020004" pitchFamily="2" charset="0"/>
                <a:cs typeface="Arial"/>
              </a:rPr>
              <a:t>tai</a:t>
            </a:r>
            <a:r>
              <a:rPr lang="fi-FI" sz="2500" dirty="0">
                <a:ea typeface="Inter regular" panose="02000503000000020004" pitchFamily="2" charset="0"/>
                <a:cs typeface="Arial"/>
              </a:rPr>
              <a:t> kärsimystä</a:t>
            </a:r>
            <a:r>
              <a:rPr lang="fi-FI" sz="2500" dirty="0" smtClean="0">
                <a:ea typeface="Inter regular" panose="02000503000000020004" pitchFamily="2" charset="0"/>
                <a:cs typeface="Arial"/>
              </a:rPr>
              <a:t>?</a:t>
            </a:r>
          </a:p>
          <a:p>
            <a:pPr marL="0" indent="0">
              <a:buNone/>
            </a:pPr>
            <a:r>
              <a:rPr lang="fi-FI" sz="2500" dirty="0" smtClean="0"/>
              <a:t>Just </a:t>
            </a:r>
            <a:r>
              <a:rPr lang="fi-FI" sz="2500" dirty="0" err="1"/>
              <a:t>do</a:t>
            </a:r>
            <a:r>
              <a:rPr lang="fi-FI" sz="2500" dirty="0"/>
              <a:t> it.</a:t>
            </a:r>
          </a:p>
          <a:p>
            <a:endParaRPr lang="fi-FI" sz="2500" dirty="0" smtClean="0"/>
          </a:p>
        </p:txBody>
      </p:sp>
      <p:sp>
        <p:nvSpPr>
          <p:cNvPr id="7" name="Content Placeholder 3">
            <a:extLst>
              <a:ext uri="{FF2B5EF4-FFF2-40B4-BE49-F238E27FC236}">
                <a16:creationId xmlns:a16="http://schemas.microsoft.com/office/drawing/2014/main" id="{81BF70EA-9DE1-5B75-E7B7-85EB5A788852}"/>
              </a:ext>
            </a:extLst>
          </p:cNvPr>
          <p:cNvSpPr txBox="1">
            <a:spLocks/>
          </p:cNvSpPr>
          <p:nvPr/>
        </p:nvSpPr>
        <p:spPr>
          <a:xfrm>
            <a:off x="5995313" y="2053441"/>
            <a:ext cx="6196687" cy="1569593"/>
          </a:xfrm>
          <a:prstGeom prst="rect">
            <a:avLst/>
          </a:prstGeom>
        </p:spPr>
        <p:txBody>
          <a:bodyPr vert="horz" lIns="0" tIns="0" rIns="0" bIns="0" rtlCol="0" anchor="ctr" anchorCtr="0">
            <a:noAutofit/>
          </a:bodyPr>
          <a:lstStyle>
            <a:lvl1pPr marL="180975" indent="-180975"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tx2"/>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2pPr>
            <a:lvl3pPr marL="900000" indent="-179388"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3pPr>
            <a:lvl4pPr marL="1260000" indent="-180975"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18000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6pPr>
            <a:lvl7pPr marL="2340000" indent="-180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7pPr>
            <a:lvl8pPr marL="2700000" indent="-180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8pPr>
            <a:lvl9pPr marL="3060000" indent="-180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800" b="1" dirty="0" smtClean="0">
              <a:latin typeface="+mj-lt"/>
              <a:ea typeface="Inter regular" panose="02000503000000020004" pitchFamily="2" charset="0"/>
              <a:cs typeface="Arial"/>
            </a:endParaRPr>
          </a:p>
          <a:p>
            <a:pPr marL="0" indent="0" algn="ctr">
              <a:buNone/>
            </a:pPr>
            <a:r>
              <a:rPr lang="en-US" sz="2800" strike="sngStrike" dirty="0">
                <a:latin typeface="Arial Black" panose="020B0A04020102020204" pitchFamily="34" charset="0"/>
                <a:ea typeface="Inter Black" panose="02000503000000020004" pitchFamily="2" charset="0"/>
                <a:cs typeface="Arial"/>
              </a:rPr>
              <a:t>"No </a:t>
            </a:r>
            <a:r>
              <a:rPr lang="en-US" sz="2800" strike="sngStrike" dirty="0" err="1">
                <a:latin typeface="Arial Black" panose="020B0A04020102020204" pitchFamily="34" charset="0"/>
                <a:ea typeface="Inter Black" panose="02000503000000020004" pitchFamily="2" charset="0"/>
                <a:cs typeface="Arial"/>
              </a:rPr>
              <a:t>eihän</a:t>
            </a:r>
            <a:r>
              <a:rPr lang="en-US" sz="2800" strike="sngStrike" dirty="0">
                <a:latin typeface="Arial Black" panose="020B0A04020102020204" pitchFamily="34" charset="0"/>
                <a:ea typeface="Inter Black" panose="02000503000000020004" pitchFamily="2" charset="0"/>
                <a:cs typeface="Arial"/>
              </a:rPr>
              <a:t> </a:t>
            </a:r>
            <a:r>
              <a:rPr lang="en-US" sz="2800" strike="sngStrike" dirty="0" err="1">
                <a:latin typeface="Arial Black" panose="020B0A04020102020204" pitchFamily="34" charset="0"/>
                <a:ea typeface="Inter Black" panose="02000503000000020004" pitchFamily="2" charset="0"/>
                <a:cs typeface="Arial"/>
              </a:rPr>
              <a:t>näin</a:t>
            </a:r>
            <a:r>
              <a:rPr lang="en-US" sz="2800" strike="sngStrike" dirty="0">
                <a:latin typeface="Arial Black" panose="020B0A04020102020204" pitchFamily="34" charset="0"/>
                <a:ea typeface="Inter Black" panose="02000503000000020004" pitchFamily="2" charset="0"/>
                <a:cs typeface="Arial"/>
              </a:rPr>
              <a:t> </a:t>
            </a:r>
            <a:r>
              <a:rPr lang="en-US" sz="2800" strike="sngStrike" dirty="0" err="1">
                <a:latin typeface="Arial Black" panose="020B0A04020102020204" pitchFamily="34" charset="0"/>
                <a:ea typeface="Inter Black" panose="02000503000000020004" pitchFamily="2" charset="0"/>
                <a:cs typeface="Arial"/>
              </a:rPr>
              <a:t>voi</a:t>
            </a:r>
            <a:r>
              <a:rPr lang="en-US" sz="2800" strike="sngStrike" dirty="0">
                <a:latin typeface="Arial Black" panose="020B0A04020102020204" pitchFamily="34" charset="0"/>
                <a:ea typeface="Inter Black" panose="02000503000000020004" pitchFamily="2" charset="0"/>
                <a:cs typeface="Arial"/>
              </a:rPr>
              <a:t> </a:t>
            </a:r>
            <a:r>
              <a:rPr lang="en-US" sz="2800" strike="sngStrike" dirty="0" err="1">
                <a:latin typeface="Arial Black" panose="020B0A04020102020204" pitchFamily="34" charset="0"/>
                <a:ea typeface="Inter Black" panose="02000503000000020004" pitchFamily="2" charset="0"/>
                <a:cs typeface="Arial"/>
              </a:rPr>
              <a:t>tehdä</a:t>
            </a:r>
            <a:r>
              <a:rPr lang="en-US" sz="2800" strike="sngStrike" dirty="0" smtClean="0">
                <a:latin typeface="Arial Black" panose="020B0A04020102020204" pitchFamily="34" charset="0"/>
                <a:ea typeface="Inter Black" panose="02000503000000020004" pitchFamily="2" charset="0"/>
                <a:cs typeface="Arial"/>
              </a:rPr>
              <a:t>?“</a:t>
            </a:r>
          </a:p>
          <a:p>
            <a:pPr marL="0" indent="0" algn="ctr">
              <a:buNone/>
            </a:pPr>
            <a:endParaRPr lang="en-US" sz="2800" dirty="0">
              <a:latin typeface="+mj-lt"/>
              <a:ea typeface="Inter regular" panose="02000503000000020004" pitchFamily="2" charset="0"/>
              <a:cs typeface="Arial"/>
            </a:endParaRPr>
          </a:p>
          <a:p>
            <a:pPr marL="0" indent="0" algn="ctr">
              <a:buNone/>
            </a:pPr>
            <a:r>
              <a:rPr lang="en-US" sz="2800" b="1" dirty="0" smtClean="0">
                <a:latin typeface="+mj-lt"/>
                <a:ea typeface="Inter regular" panose="02000503000000020004" pitchFamily="2" charset="0"/>
                <a:cs typeface="Arial"/>
              </a:rPr>
              <a:t>“</a:t>
            </a:r>
            <a:r>
              <a:rPr lang="en-US" sz="2800" b="1" dirty="0" err="1">
                <a:latin typeface="+mj-lt"/>
                <a:ea typeface="Inter regular" panose="02000503000000020004" pitchFamily="2" charset="0"/>
                <a:cs typeface="Arial"/>
              </a:rPr>
              <a:t>Juuri</a:t>
            </a:r>
            <a:r>
              <a:rPr lang="en-US" sz="2800" b="1" dirty="0">
                <a:latin typeface="+mj-lt"/>
                <a:ea typeface="Inter regular" panose="02000503000000020004" pitchFamily="2" charset="0"/>
                <a:cs typeface="Arial"/>
              </a:rPr>
              <a:t> </a:t>
            </a:r>
            <a:r>
              <a:rPr lang="en-US" sz="2800" b="1" dirty="0" err="1">
                <a:latin typeface="+mj-lt"/>
                <a:ea typeface="Inter regular" panose="02000503000000020004" pitchFamily="2" charset="0"/>
                <a:cs typeface="Arial"/>
              </a:rPr>
              <a:t>siksi</a:t>
            </a:r>
            <a:r>
              <a:rPr lang="en-US" sz="2800" b="1" dirty="0">
                <a:latin typeface="+mj-lt"/>
                <a:ea typeface="Inter regular" panose="02000503000000020004" pitchFamily="2" charset="0"/>
                <a:cs typeface="Arial"/>
              </a:rPr>
              <a:t> </a:t>
            </a:r>
            <a:r>
              <a:rPr lang="en-US" sz="2800" b="1" dirty="0" err="1">
                <a:latin typeface="+mj-lt"/>
                <a:ea typeface="Inter regular" panose="02000503000000020004" pitchFamily="2" charset="0"/>
                <a:cs typeface="Arial"/>
              </a:rPr>
              <a:t>näin</a:t>
            </a:r>
            <a:r>
              <a:rPr lang="en-US" sz="2800" b="1" dirty="0">
                <a:latin typeface="+mj-lt"/>
                <a:ea typeface="Inter regular" panose="02000503000000020004" pitchFamily="2" charset="0"/>
                <a:cs typeface="Arial"/>
              </a:rPr>
              <a:t> </a:t>
            </a:r>
            <a:r>
              <a:rPr lang="en-US" sz="2800" b="1" i="1" dirty="0" err="1">
                <a:latin typeface="+mj-lt"/>
                <a:ea typeface="Inter regular" panose="02000503000000020004" pitchFamily="2" charset="0"/>
                <a:cs typeface="Arial"/>
              </a:rPr>
              <a:t>pitää</a:t>
            </a:r>
            <a:r>
              <a:rPr lang="en-US" sz="2800" b="1" dirty="0">
                <a:latin typeface="+mj-lt"/>
                <a:ea typeface="Inter regular" panose="02000503000000020004" pitchFamily="2" charset="0"/>
                <a:cs typeface="Arial"/>
              </a:rPr>
              <a:t> </a:t>
            </a:r>
            <a:r>
              <a:rPr lang="en-US" sz="2800" b="1" dirty="0" err="1">
                <a:latin typeface="+mj-lt"/>
                <a:ea typeface="Inter regular" panose="02000503000000020004" pitchFamily="2" charset="0"/>
                <a:cs typeface="Arial"/>
              </a:rPr>
              <a:t>tehdä</a:t>
            </a:r>
            <a:r>
              <a:rPr lang="en-US" sz="2800" b="1" dirty="0">
                <a:latin typeface="+mj-lt"/>
                <a:ea typeface="Inter regular" panose="02000503000000020004" pitchFamily="2" charset="0"/>
                <a:cs typeface="Arial"/>
              </a:rPr>
              <a:t>.”</a:t>
            </a:r>
            <a:endParaRPr lang="en-US" sz="2800" b="1" dirty="0">
              <a:latin typeface="+mj-lt"/>
              <a:ea typeface="Inter regular" panose="02000503000000020004" pitchFamily="2" charset="0"/>
            </a:endParaRPr>
          </a:p>
        </p:txBody>
      </p:sp>
      <p:sp>
        <p:nvSpPr>
          <p:cNvPr id="5" name="Tekstiruutu 4"/>
          <p:cNvSpPr txBox="1"/>
          <p:nvPr/>
        </p:nvSpPr>
        <p:spPr>
          <a:xfrm>
            <a:off x="3070260" y="4412257"/>
            <a:ext cx="5969285" cy="1754326"/>
          </a:xfrm>
          <a:prstGeom prst="rect">
            <a:avLst/>
          </a:prstGeom>
          <a:noFill/>
          <a:ln w="38100">
            <a:solidFill>
              <a:srgbClr val="0073AE"/>
            </a:solidFill>
          </a:ln>
        </p:spPr>
        <p:txBody>
          <a:bodyPr wrap="square" rtlCol="0">
            <a:spAutoFit/>
          </a:bodyPr>
          <a:lstStyle/>
          <a:p>
            <a:pPr algn="ctr"/>
            <a:r>
              <a:rPr lang="en-US" sz="3000" dirty="0">
                <a:ea typeface="Inter regular" panose="02000503000000020004" pitchFamily="2" charset="0"/>
                <a:cs typeface="Arial"/>
              </a:rPr>
              <a:t>Kun </a:t>
            </a:r>
            <a:r>
              <a:rPr lang="en-US" sz="3000" dirty="0" err="1">
                <a:ea typeface="Inter regular" panose="02000503000000020004" pitchFamily="2" charset="0"/>
                <a:cs typeface="Arial"/>
              </a:rPr>
              <a:t>koemme</a:t>
            </a:r>
            <a:r>
              <a:rPr lang="en-US" sz="3000" dirty="0">
                <a:ea typeface="Inter regular" panose="02000503000000020004" pitchFamily="2" charset="0"/>
                <a:cs typeface="Arial"/>
              </a:rPr>
              <a:t> </a:t>
            </a:r>
            <a:r>
              <a:rPr lang="en-US" sz="3000" b="1" dirty="0" err="1">
                <a:latin typeface="Arial Black" panose="020B0A04020102020204" pitchFamily="34" charset="0"/>
                <a:ea typeface="Inter Black" panose="02000503000000020004" pitchFamily="2" charset="0"/>
                <a:cs typeface="Arial"/>
              </a:rPr>
              <a:t>turvaa</a:t>
            </a:r>
            <a:r>
              <a:rPr lang="en-US" sz="3000" b="1" dirty="0">
                <a:ea typeface="Inter Black" panose="02000503000000020004" pitchFamily="2" charset="0"/>
                <a:cs typeface="Arial"/>
              </a:rPr>
              <a:t>,</a:t>
            </a:r>
          </a:p>
          <a:p>
            <a:pPr algn="ctr"/>
            <a:r>
              <a:rPr lang="en-US" sz="3000" dirty="0" err="1">
                <a:ea typeface="Inter regular" panose="02000503000000020004" pitchFamily="2" charset="0"/>
                <a:cs typeface="Arial"/>
              </a:rPr>
              <a:t>muutos</a:t>
            </a:r>
            <a:r>
              <a:rPr lang="en-US" sz="3000" dirty="0">
                <a:ea typeface="Inter regular" panose="02000503000000020004" pitchFamily="2" charset="0"/>
                <a:cs typeface="Arial"/>
              </a:rPr>
              <a:t> </a:t>
            </a:r>
            <a:r>
              <a:rPr lang="en-US" sz="3000" dirty="0" err="1">
                <a:ea typeface="Inter regular" panose="02000503000000020004" pitchFamily="2" charset="0"/>
                <a:cs typeface="Arial"/>
              </a:rPr>
              <a:t>tapahtuu</a:t>
            </a:r>
            <a:r>
              <a:rPr lang="en-US" sz="3000" dirty="0">
                <a:ea typeface="Inter regular" panose="02000503000000020004" pitchFamily="2" charset="0"/>
                <a:cs typeface="Arial"/>
              </a:rPr>
              <a:t> </a:t>
            </a:r>
            <a:r>
              <a:rPr lang="en-US" sz="3000" b="1" dirty="0" err="1">
                <a:latin typeface="Arial Black" panose="020B0A04020102020204" pitchFamily="34" charset="0"/>
                <a:ea typeface="Inter Black" panose="02000503000000020004" pitchFamily="2" charset="0"/>
                <a:cs typeface="Arial"/>
              </a:rPr>
              <a:t>omalla</a:t>
            </a:r>
            <a:r>
              <a:rPr lang="en-US" sz="3000" b="1" dirty="0">
                <a:latin typeface="Arial Black" panose="020B0A04020102020204" pitchFamily="34" charset="0"/>
                <a:ea typeface="Inter Black" panose="02000503000000020004" pitchFamily="2" charset="0"/>
                <a:cs typeface="Arial"/>
              </a:rPr>
              <a:t> </a:t>
            </a:r>
            <a:r>
              <a:rPr lang="en-US" sz="3000" b="1" dirty="0" err="1">
                <a:latin typeface="Arial Black" panose="020B0A04020102020204" pitchFamily="34" charset="0"/>
                <a:ea typeface="Inter Black" panose="02000503000000020004" pitchFamily="2" charset="0"/>
                <a:cs typeface="Arial"/>
              </a:rPr>
              <a:t>painollaan</a:t>
            </a:r>
            <a:endParaRPr lang="en-US" sz="3000" b="1" dirty="0">
              <a:latin typeface="Arial Black" panose="020B0A04020102020204" pitchFamily="34" charset="0"/>
              <a:ea typeface="Inter Black" panose="02000503000000020004" pitchFamily="2" charset="0"/>
              <a:cs typeface="Arial"/>
            </a:endParaRPr>
          </a:p>
          <a:p>
            <a:endParaRPr lang="fi-FI" dirty="0"/>
          </a:p>
        </p:txBody>
      </p:sp>
    </p:spTree>
    <p:extLst>
      <p:ext uri="{BB962C8B-B14F-4D97-AF65-F5344CB8AC3E}">
        <p14:creationId xmlns:p14="http://schemas.microsoft.com/office/powerpoint/2010/main" val="2063304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99097A-9E8C-42C4-9834-1C2393902A6D}"/>
              </a:ext>
            </a:extLst>
          </p:cNvPr>
          <p:cNvSpPr>
            <a:spLocks noGrp="1"/>
          </p:cNvSpPr>
          <p:nvPr>
            <p:ph type="title"/>
          </p:nvPr>
        </p:nvSpPr>
        <p:spPr>
          <a:xfrm>
            <a:off x="883576" y="408256"/>
            <a:ext cx="10515600" cy="854074"/>
          </a:xfrm>
        </p:spPr>
        <p:txBody>
          <a:bodyPr>
            <a:normAutofit/>
          </a:bodyPr>
          <a:lstStyle/>
          <a:p>
            <a:pPr algn="ctr"/>
            <a:r>
              <a:rPr lang="fi-FI" b="1" dirty="0" smtClean="0">
                <a:solidFill>
                  <a:schemeClr val="accent1"/>
                </a:solidFill>
              </a:rPr>
              <a:t>VUOROPUHELUN AIHEITA NYT</a:t>
            </a:r>
            <a:endParaRPr lang="fi-FI" b="1" dirty="0">
              <a:solidFill>
                <a:schemeClr val="accent1"/>
              </a:solidFill>
            </a:endParaRPr>
          </a:p>
        </p:txBody>
      </p:sp>
      <p:pic>
        <p:nvPicPr>
          <p:cNvPr id="3" name="Kuva 2"/>
          <p:cNvPicPr>
            <a:picLocks noChangeAspect="1"/>
          </p:cNvPicPr>
          <p:nvPr/>
        </p:nvPicPr>
        <p:blipFill rotWithShape="1">
          <a:blip r:embed="rId3">
            <a:extLst>
              <a:ext uri="{28A0092B-C50C-407E-A947-70E740481C1C}">
                <a14:useLocalDpi xmlns:a14="http://schemas.microsoft.com/office/drawing/2010/main" val="0"/>
              </a:ext>
            </a:extLst>
          </a:blip>
          <a:srcRect l="20887" t="31939" r="18614" b="20924"/>
          <a:stretch/>
        </p:blipFill>
        <p:spPr>
          <a:xfrm>
            <a:off x="631371" y="1262330"/>
            <a:ext cx="9808029" cy="4298690"/>
          </a:xfrm>
          <a:prstGeom prst="rect">
            <a:avLst/>
          </a:prstGeom>
        </p:spPr>
      </p:pic>
    </p:spTree>
    <p:extLst>
      <p:ext uri="{BB962C8B-B14F-4D97-AF65-F5344CB8AC3E}">
        <p14:creationId xmlns:p14="http://schemas.microsoft.com/office/powerpoint/2010/main" val="18458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1937657" y="5540828"/>
            <a:ext cx="7979228" cy="646331"/>
          </a:xfrm>
          <a:prstGeom prst="rect">
            <a:avLst/>
          </a:prstGeom>
          <a:noFill/>
        </p:spPr>
        <p:txBody>
          <a:bodyPr wrap="square" rtlCol="0">
            <a:spAutoFit/>
          </a:bodyPr>
          <a:lstStyle/>
          <a:p>
            <a:r>
              <a:rPr lang="fi-FI" b="1" dirty="0">
                <a:solidFill>
                  <a:srgbClr val="EC47A1"/>
                </a:solidFill>
              </a:rPr>
              <a:t>https://thl.fi/fi/ajankohtaista/tapahtumat/tapahtumakalenteri/-/event/9919965</a:t>
            </a:r>
          </a:p>
        </p:txBody>
      </p:sp>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33" y="0"/>
            <a:ext cx="6190476" cy="5190476"/>
          </a:xfrm>
          <a:prstGeom prst="rect">
            <a:avLst/>
          </a:prstGeom>
        </p:spPr>
      </p:pic>
      <p:sp>
        <p:nvSpPr>
          <p:cNvPr id="8" name="Otsikko 7"/>
          <p:cNvSpPr>
            <a:spLocks noGrp="1"/>
          </p:cNvSpPr>
          <p:nvPr>
            <p:ph type="title"/>
          </p:nvPr>
        </p:nvSpPr>
        <p:spPr>
          <a:xfrm>
            <a:off x="6839923" y="2595238"/>
            <a:ext cx="5123477" cy="2466619"/>
          </a:xfrm>
        </p:spPr>
        <p:txBody>
          <a:bodyPr>
            <a:normAutofit fontScale="90000"/>
          </a:bodyPr>
          <a:lstStyle/>
          <a:p>
            <a:r>
              <a:rPr lang="fi-FI" sz="3900" b="1" dirty="0"/>
              <a:t>RRP ja Tulevaisuuden </a:t>
            </a:r>
            <a:r>
              <a:rPr lang="fi-FI" sz="3900" b="1" dirty="0" err="1"/>
              <a:t>sote</a:t>
            </a:r>
            <a:r>
              <a:rPr lang="fi-FI" sz="3900" b="1" dirty="0"/>
              <a:t>: Kehittäminen käytäntöön </a:t>
            </a:r>
            <a:r>
              <a:rPr lang="fi-FI" sz="3900" b="1" dirty="0" smtClean="0"/>
              <a:t>– </a:t>
            </a:r>
            <a:br>
              <a:rPr lang="fi-FI" sz="3900" b="1" dirty="0" smtClean="0"/>
            </a:br>
            <a:r>
              <a:rPr lang="fi-FI" sz="3900" b="1" dirty="0" smtClean="0"/>
              <a:t>Arviointi </a:t>
            </a:r>
            <a:r>
              <a:rPr lang="fi-FI" sz="3900" b="1" dirty="0"/>
              <a:t>juurruttamisen </a:t>
            </a:r>
            <a:r>
              <a:rPr lang="fi-FI" sz="3900" b="1" dirty="0" smtClean="0"/>
              <a:t>tukena </a:t>
            </a:r>
            <a:br>
              <a:rPr lang="fi-FI" sz="3900" b="1" dirty="0" smtClean="0"/>
            </a:br>
            <a:r>
              <a:rPr lang="fi-FI" sz="3900" b="1" dirty="0" smtClean="0"/>
              <a:t>5.6. klo 14-15.30</a:t>
            </a:r>
            <a:r>
              <a:rPr lang="fi-FI" b="1" dirty="0"/>
              <a:t/>
            </a:r>
            <a:br>
              <a:rPr lang="fi-FI" b="1" dirty="0"/>
            </a:br>
            <a:r>
              <a:rPr lang="fi-FI" dirty="0"/>
              <a:t/>
            </a:r>
            <a:br>
              <a:rPr lang="fi-FI" dirty="0"/>
            </a:br>
            <a:endParaRPr lang="fi-FI" sz="3000" dirty="0"/>
          </a:p>
        </p:txBody>
      </p:sp>
    </p:spTree>
    <p:extLst>
      <p:ext uri="{BB962C8B-B14F-4D97-AF65-F5344CB8AC3E}">
        <p14:creationId xmlns:p14="http://schemas.microsoft.com/office/powerpoint/2010/main" val="329227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7B3F37-FAFC-4FE8-99C1-C81CA62E26A8}"/>
              </a:ext>
            </a:extLst>
          </p:cNvPr>
          <p:cNvSpPr>
            <a:spLocks noGrp="1"/>
          </p:cNvSpPr>
          <p:nvPr>
            <p:ph type="ctrTitle"/>
          </p:nvPr>
        </p:nvSpPr>
        <p:spPr>
          <a:xfrm>
            <a:off x="1190971" y="1430115"/>
            <a:ext cx="9144000" cy="2387600"/>
          </a:xfrm>
        </p:spPr>
        <p:txBody>
          <a:bodyPr/>
          <a:lstStyle/>
          <a:p>
            <a:r>
              <a:rPr lang="fi-FI" dirty="0"/>
              <a:t>Kiitos!</a:t>
            </a:r>
          </a:p>
        </p:txBody>
      </p:sp>
      <p:sp>
        <p:nvSpPr>
          <p:cNvPr id="3" name="Alaotsikko 2">
            <a:extLst>
              <a:ext uri="{FF2B5EF4-FFF2-40B4-BE49-F238E27FC236}">
                <a16:creationId xmlns:a16="http://schemas.microsoft.com/office/drawing/2014/main" id="{99DF0676-FCE9-4925-8564-AAD7DAA5FB98}"/>
              </a:ext>
            </a:extLst>
          </p:cNvPr>
          <p:cNvSpPr>
            <a:spLocks noGrp="1"/>
          </p:cNvSpPr>
          <p:nvPr>
            <p:ph type="subTitle" idx="1"/>
          </p:nvPr>
        </p:nvSpPr>
        <p:spPr>
          <a:xfrm>
            <a:off x="1190971" y="4294598"/>
            <a:ext cx="9144000" cy="2121229"/>
          </a:xfrm>
        </p:spPr>
        <p:txBody>
          <a:bodyPr>
            <a:normAutofit fontScale="85000" lnSpcReduction="20000"/>
          </a:bodyPr>
          <a:lstStyle/>
          <a:p>
            <a:r>
              <a:rPr lang="fi-FI" sz="2400" i="1" dirty="0" smtClean="0"/>
              <a:t>Niina Salo</a:t>
            </a:r>
          </a:p>
          <a:p>
            <a:r>
              <a:rPr lang="fi-FI" dirty="0"/>
              <a:t>j</a:t>
            </a:r>
            <a:r>
              <a:rPr lang="fi-FI" dirty="0" smtClean="0"/>
              <a:t>ärjestöasiantuntija</a:t>
            </a:r>
          </a:p>
          <a:p>
            <a:pPr fontAlgn="base"/>
            <a:r>
              <a:rPr lang="fi-FI" dirty="0" err="1" smtClean="0"/>
              <a:t>Etelä-Pohjanmaa|Kanta-Häme|Pirkanmaa</a:t>
            </a:r>
            <a:endParaRPr lang="fi-FI" dirty="0" smtClean="0"/>
          </a:p>
          <a:p>
            <a:pPr fontAlgn="base"/>
            <a:endParaRPr lang="fi-FI" dirty="0"/>
          </a:p>
          <a:p>
            <a:pPr fontAlgn="base"/>
            <a:r>
              <a:rPr lang="fi-FI" dirty="0" err="1"/>
              <a:t>Artteli</a:t>
            </a:r>
            <a:r>
              <a:rPr lang="fi-FI" dirty="0"/>
              <a:t>-kumppanuusyhdistys ry</a:t>
            </a:r>
          </a:p>
          <a:p>
            <a:pPr fontAlgn="base"/>
            <a:r>
              <a:rPr lang="fi-FI" dirty="0"/>
              <a:t>+358 45 277 4607|</a:t>
            </a:r>
            <a:r>
              <a:rPr lang="fi-FI" dirty="0">
                <a:hlinkClick r:id="rId2" tooltip="https://twitter.com/SaloLehtinen"/>
              </a:rPr>
              <a:t>Twitter</a:t>
            </a:r>
            <a:r>
              <a:rPr lang="fi-FI" dirty="0"/>
              <a:t>|</a:t>
            </a:r>
            <a:r>
              <a:rPr lang="fi-FI" dirty="0">
                <a:hlinkClick r:id="rId3" tooltip="https://www.facebook.com/niina.salolehtinen"/>
              </a:rPr>
              <a:t>Facebook</a:t>
            </a:r>
            <a:r>
              <a:rPr lang="fi-FI" dirty="0"/>
              <a:t>|</a:t>
            </a:r>
            <a:r>
              <a:rPr lang="fi-FI" dirty="0">
                <a:hlinkClick r:id="rId4" tooltip="https://www.linkedin.com/in/niinasalolehtinen/"/>
              </a:rPr>
              <a:t>LinkedIn</a:t>
            </a:r>
            <a:endParaRPr lang="fi-FI" dirty="0"/>
          </a:p>
          <a:p>
            <a:endParaRPr lang="fi-FI" sz="2400" dirty="0"/>
          </a:p>
        </p:txBody>
      </p:sp>
      <p:pic>
        <p:nvPicPr>
          <p:cNvPr id="6" name="Kuva 5">
            <a:extLst>
              <a:ext uri="{FF2B5EF4-FFF2-40B4-BE49-F238E27FC236}">
                <a16:creationId xmlns:a16="http://schemas.microsoft.com/office/drawing/2014/main" id="{CEDC4608-2AA2-42B0-87A4-15DD8C1BD975}"/>
              </a:ext>
              <a:ext uri="{C183D7F6-B498-43B3-948B-1728B52AA6E4}">
                <adec:decorative xmlns=""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520" y="-1768919"/>
            <a:ext cx="14489779" cy="5383185"/>
          </a:xfrm>
          <a:prstGeom prst="rect">
            <a:avLst/>
          </a:prstGeom>
        </p:spPr>
      </p:pic>
    </p:spTree>
    <p:extLst>
      <p:ext uri="{BB962C8B-B14F-4D97-AF65-F5344CB8AC3E}">
        <p14:creationId xmlns:p14="http://schemas.microsoft.com/office/powerpoint/2010/main" val="201465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Värikkäitä paperinukkeja, joiden päällä pn valkoisella tekstillä aihetunniste ihmisensote.">
            <a:extLst>
              <a:ext uri="{FF2B5EF4-FFF2-40B4-BE49-F238E27FC236}">
                <a16:creationId xmlns:a16="http://schemas.microsoft.com/office/drawing/2014/main" id="{BAE494C6-2CA6-A1F5-601C-F753F71E1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41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99097A-9E8C-42C4-9834-1C2393902A6D}"/>
              </a:ext>
            </a:extLst>
          </p:cNvPr>
          <p:cNvSpPr>
            <a:spLocks noGrp="1"/>
          </p:cNvSpPr>
          <p:nvPr>
            <p:ph type="title"/>
          </p:nvPr>
        </p:nvSpPr>
        <p:spPr>
          <a:xfrm>
            <a:off x="986320" y="822831"/>
            <a:ext cx="10515600" cy="854074"/>
          </a:xfrm>
        </p:spPr>
        <p:txBody>
          <a:bodyPr/>
          <a:lstStyle/>
          <a:p>
            <a:r>
              <a:rPr lang="fi-FI" dirty="0" smtClean="0"/>
              <a:t>JÄRJESTÖJEN SOTE-MUUTOSTUKI </a:t>
            </a:r>
            <a:endParaRPr lang="fi-FI" dirty="0"/>
          </a:p>
        </p:txBody>
      </p:sp>
      <p:sp>
        <p:nvSpPr>
          <p:cNvPr id="8" name="Sisällön paikkamerkki 7">
            <a:extLst>
              <a:ext uri="{FF2B5EF4-FFF2-40B4-BE49-F238E27FC236}">
                <a16:creationId xmlns:a16="http://schemas.microsoft.com/office/drawing/2014/main" id="{77F07B61-20DF-4087-BD3E-6E218065D712}"/>
              </a:ext>
            </a:extLst>
          </p:cNvPr>
          <p:cNvSpPr>
            <a:spLocks noGrp="1"/>
          </p:cNvSpPr>
          <p:nvPr>
            <p:ph idx="1"/>
          </p:nvPr>
        </p:nvSpPr>
        <p:spPr>
          <a:xfrm>
            <a:off x="986320" y="1676905"/>
            <a:ext cx="10515600" cy="3559123"/>
          </a:xfrm>
          <a:ln>
            <a:noFill/>
          </a:ln>
        </p:spPr>
        <p:txBody>
          <a:bodyPr>
            <a:normAutofit/>
          </a:bodyPr>
          <a:lstStyle/>
          <a:p>
            <a:pPr marL="0" indent="0">
              <a:buNone/>
            </a:pPr>
            <a:endParaRPr lang="fi-FI" dirty="0"/>
          </a:p>
          <a:p>
            <a:r>
              <a:rPr lang="fi-FI" dirty="0" smtClean="0"/>
              <a:t>Toiminta jatkuu ainakin tämän vuoden loppuun, lisävuotta haetaan</a:t>
            </a:r>
          </a:p>
          <a:p>
            <a:r>
              <a:rPr lang="fi-FI" dirty="0" smtClean="0"/>
              <a:t>Tehtävänä edelleen ylläpitää tilannekuvaa, jakaa hyviä käytäntöjä ja toimintamalleja, sparrata, </a:t>
            </a:r>
            <a:r>
              <a:rPr lang="fi-FI" dirty="0" err="1" smtClean="0"/>
              <a:t>yhteenliittää</a:t>
            </a:r>
            <a:r>
              <a:rPr lang="fi-FI" dirty="0" smtClean="0"/>
              <a:t> toimijoita ja mahdollistaa järjestövaikuttamisen paikkoja</a:t>
            </a:r>
          </a:p>
          <a:p>
            <a:r>
              <a:rPr lang="fi-FI" dirty="0" smtClean="0"/>
              <a:t>Tukimateriaalia järjestöille tuotetaan edelleen </a:t>
            </a:r>
            <a:r>
              <a:rPr lang="fi-FI" dirty="0" err="1" smtClean="0">
                <a:hlinkClick r:id="rId3"/>
              </a:rPr>
              <a:t>Innokylään</a:t>
            </a:r>
            <a:endParaRPr lang="fi-FI" dirty="0" smtClean="0"/>
          </a:p>
        </p:txBody>
      </p:sp>
      <p:sp>
        <p:nvSpPr>
          <p:cNvPr id="4" name="Tekstiruutu 3"/>
          <p:cNvSpPr txBox="1"/>
          <p:nvPr/>
        </p:nvSpPr>
        <p:spPr>
          <a:xfrm>
            <a:off x="986320" y="5815173"/>
            <a:ext cx="8846049" cy="923330"/>
          </a:xfrm>
          <a:prstGeom prst="rect">
            <a:avLst/>
          </a:prstGeom>
          <a:noFill/>
        </p:spPr>
        <p:txBody>
          <a:bodyPr wrap="square" rtlCol="0">
            <a:spAutoFit/>
          </a:bodyPr>
          <a:lstStyle/>
          <a:p>
            <a:r>
              <a:rPr lang="fi-FI" b="1" dirty="0">
                <a:hlinkClick r:id="rId4"/>
              </a:rPr>
              <a:t>https://</a:t>
            </a:r>
            <a:r>
              <a:rPr lang="fi-FI" b="1" dirty="0" smtClean="0">
                <a:hlinkClick r:id="rId4"/>
              </a:rPr>
              <a:t>innokyla.fi/fi/kokonaisuus/jarjestojen-sote-muutostuki-jarjestot-ihmisen-tukena-sote-suomessa</a:t>
            </a:r>
            <a:endParaRPr lang="fi-FI" b="1" dirty="0" smtClean="0"/>
          </a:p>
          <a:p>
            <a:endParaRPr lang="fi-FI" dirty="0"/>
          </a:p>
        </p:txBody>
      </p:sp>
    </p:spTree>
    <p:extLst>
      <p:ext uri="{BB962C8B-B14F-4D97-AF65-F5344CB8AC3E}">
        <p14:creationId xmlns:p14="http://schemas.microsoft.com/office/powerpoint/2010/main" val="305419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Pyöristetyt kulmat 1">
            <a:extLst>
              <a:ext uri="{FF2B5EF4-FFF2-40B4-BE49-F238E27FC236}">
                <a16:creationId xmlns:a16="http://schemas.microsoft.com/office/drawing/2014/main" id="{8C0D3803-AD69-45BA-8847-8B81E6C8F713}"/>
              </a:ext>
            </a:extLst>
          </p:cNvPr>
          <p:cNvSpPr/>
          <p:nvPr/>
        </p:nvSpPr>
        <p:spPr>
          <a:xfrm>
            <a:off x="3831108" y="2288294"/>
            <a:ext cx="3937345" cy="293624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Tahoma"/>
                <a:ea typeface="+mn-ea"/>
                <a:cs typeface="+mn-cs"/>
              </a:rPr>
              <a:t>Hyvinvointialue</a:t>
            </a:r>
            <a:endParaRPr kumimoji="0" lang="fi-FI" sz="18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smtClean="0">
                <a:ln>
                  <a:noFill/>
                </a:ln>
                <a:solidFill>
                  <a:prstClr val="black"/>
                </a:solidFill>
                <a:effectLst/>
                <a:uLnTx/>
                <a:uFillTx/>
                <a:latin typeface="Segoe UI"/>
                <a:ea typeface="+mn-ea"/>
                <a:cs typeface="+mn-cs"/>
              </a:rPr>
              <a:t>Ah</a:t>
            </a:r>
            <a:endParaRPr kumimoji="0" lang="fi-FI" sz="1400" b="1" i="0" u="none" strike="noStrike" kern="1200" cap="none" spc="0" normalizeH="0" baseline="0" noProof="0" dirty="0">
              <a:ln>
                <a:noFill/>
              </a:ln>
              <a:solidFill>
                <a:prstClr val="black"/>
              </a:solidFill>
              <a:effectLst/>
              <a:uLnTx/>
              <a:uFillTx/>
              <a:latin typeface="Segoe UI"/>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Segoe UI"/>
                <a:ea typeface="+mn-ea"/>
                <a:cs typeface="+mn-cs"/>
              </a:rPr>
              <a:t>l</a:t>
            </a:r>
            <a:r>
              <a:rPr kumimoji="0" lang="fi-FI" sz="1400" b="0" i="0" u="none" strike="noStrike" kern="1200" cap="none" spc="0" normalizeH="0" baseline="0" noProof="0" dirty="0" err="1" smtClean="0">
                <a:ln>
                  <a:noFill/>
                </a:ln>
                <a:solidFill>
                  <a:prstClr val="black"/>
                </a:solidFill>
                <a:effectLst/>
                <a:uLnTx/>
                <a:uFillTx/>
                <a:latin typeface="Segoe UI"/>
                <a:ea typeface="+mn-ea"/>
                <a:cs typeface="+mn-cs"/>
              </a:rPr>
              <a:t>akisääteiset</a:t>
            </a:r>
            <a:r>
              <a:rPr kumimoji="0" lang="fi-FI" sz="1400" b="0" i="0" u="none" strike="noStrike" kern="1200" cap="none" spc="0" normalizeH="0" baseline="0" noProof="0" dirty="0" smtClean="0">
                <a:ln>
                  <a:noFill/>
                </a:ln>
                <a:solidFill>
                  <a:prstClr val="black"/>
                </a:solidFill>
                <a:effectLst/>
                <a:uLnTx/>
                <a:uFillTx/>
                <a:latin typeface="Segoe UI"/>
                <a:ea typeface="+mn-ea"/>
                <a:cs typeface="+mn-cs"/>
              </a:rPr>
              <a:t> </a:t>
            </a:r>
            <a:r>
              <a:rPr kumimoji="0" lang="fi-FI" sz="1400" b="0" i="0" u="none" strike="noStrike" kern="1200" cap="none" spc="0" normalizeH="0" baseline="0" noProof="0" dirty="0" err="1">
                <a:ln>
                  <a:noFill/>
                </a:ln>
                <a:solidFill>
                  <a:prstClr val="black"/>
                </a:solidFill>
                <a:effectLst/>
                <a:uLnTx/>
                <a:uFillTx/>
                <a:latin typeface="Segoe UI"/>
                <a:ea typeface="+mn-ea"/>
                <a:cs typeface="+mn-cs"/>
              </a:rPr>
              <a:t>vt:t</a:t>
            </a:r>
            <a:endParaRPr kumimoji="0" lang="fi-FI" sz="1400" b="1" i="0" u="none" strike="noStrike" kern="1200" cap="none" spc="0" normalizeH="0" baseline="0" noProof="0" dirty="0">
              <a:ln>
                <a:noFill/>
              </a:ln>
              <a:solidFill>
                <a:prstClr val="black"/>
              </a:solidFill>
              <a:effectLst/>
              <a:uLnTx/>
              <a:uFillTx/>
              <a:latin typeface="Segoe UI"/>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smtClean="0">
                <a:ln>
                  <a:noFill/>
                </a:ln>
                <a:solidFill>
                  <a:prstClr val="black"/>
                </a:solidFill>
                <a:effectLst/>
                <a:uLnTx/>
                <a:uFillTx/>
                <a:latin typeface="Segoe UI"/>
                <a:ea typeface="+mn-ea"/>
                <a:cs typeface="+mn-cs"/>
              </a:rPr>
              <a:t>terveyden </a:t>
            </a:r>
            <a:r>
              <a:rPr kumimoji="0" lang="fi-FI" sz="1400" b="0" i="0" u="none" strike="noStrike" kern="1200" cap="none" spc="0" normalizeH="0" baseline="0" noProof="0" dirty="0">
                <a:ln>
                  <a:noFill/>
                </a:ln>
                <a:solidFill>
                  <a:prstClr val="black"/>
                </a:solidFill>
                <a:effectLst/>
                <a:uLnTx/>
                <a:uFillTx/>
                <a:latin typeface="Segoe UI"/>
                <a:ea typeface="+mn-ea"/>
                <a:cs typeface="+mn-cs"/>
              </a:rPr>
              <a:t>ja toimintakyvyn edistämisen lautakunta</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Segoe UI"/>
                <a:ea typeface="+mn-ea"/>
                <a:cs typeface="+mn-cs"/>
              </a:rPr>
              <a:t>elämänkaarilautakunta turvallisuuslautakunta </a:t>
            </a:r>
            <a:endParaRPr kumimoji="0" lang="fi-FI" sz="1400" b="0" i="0" u="none" strike="noStrike" kern="1200" cap="none" spc="0" normalizeH="0" baseline="0" noProof="0" dirty="0" smtClean="0">
              <a:ln>
                <a:noFill/>
              </a:ln>
              <a:solidFill>
                <a:prstClr val="black"/>
              </a:solidFill>
              <a:effectLst/>
              <a:uLnTx/>
              <a:uFillTx/>
              <a:latin typeface="Segoe UI"/>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smtClean="0">
                <a:ln>
                  <a:noFill/>
                </a:ln>
                <a:solidFill>
                  <a:prstClr val="black"/>
                </a:solidFill>
                <a:effectLst/>
                <a:uLnTx/>
                <a:uFillTx/>
                <a:latin typeface="Segoe UI"/>
                <a:ea typeface="+mn-ea"/>
                <a:cs typeface="+mn-cs"/>
              </a:rPr>
              <a:t>integraatiovaliokunta</a:t>
            </a:r>
            <a:endParaRPr kumimoji="0" lang="fi-FI" sz="14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dirty="0">
              <a:ln>
                <a:noFill/>
              </a:ln>
              <a:solidFill>
                <a:prstClr val="black"/>
              </a:solidFill>
              <a:effectLst/>
              <a:uLnTx/>
              <a:uFillTx/>
              <a:latin typeface="Segoe UI"/>
              <a:ea typeface="+mn-ea"/>
              <a:cs typeface="+mn-cs"/>
            </a:endParaRPr>
          </a:p>
        </p:txBody>
      </p:sp>
      <p:sp>
        <p:nvSpPr>
          <p:cNvPr id="4" name="Suorakulmio: Pyöristetyt kulmat 3">
            <a:extLst>
              <a:ext uri="{FF2B5EF4-FFF2-40B4-BE49-F238E27FC236}">
                <a16:creationId xmlns:a16="http://schemas.microsoft.com/office/drawing/2014/main" id="{2B2E1E03-464C-4957-8D73-F0321B05C55F}"/>
              </a:ext>
            </a:extLst>
          </p:cNvPr>
          <p:cNvSpPr/>
          <p:nvPr/>
        </p:nvSpPr>
        <p:spPr>
          <a:xfrm>
            <a:off x="7878198" y="2288294"/>
            <a:ext cx="4051038" cy="288229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Tahoma"/>
                <a:ea typeface="+mn-ea"/>
                <a:cs typeface="+mn-cs"/>
              </a:rPr>
              <a:t>Järjestöt </a:t>
            </a:r>
            <a:endParaRPr kumimoji="0" lang="fi-FI" sz="2000" b="1" i="0" u="none" strike="noStrike" kern="1200" cap="none" spc="0" normalizeH="0" baseline="0" noProof="0" dirty="0" smtClean="0">
              <a:ln>
                <a:noFill/>
              </a:ln>
              <a:solidFill>
                <a:prstClr val="black"/>
              </a:solidFill>
              <a:effectLst/>
              <a:uLnTx/>
              <a:uFillTx/>
              <a:latin typeface="Taho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black"/>
                </a:solidFill>
                <a:effectLst/>
                <a:uLnTx/>
                <a:uFillTx/>
                <a:latin typeface="Tahoma"/>
                <a:ea typeface="+mn-ea"/>
                <a:cs typeface="+mn-cs"/>
              </a:rPr>
              <a:t>Kanta-Hämeen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black"/>
                </a:solidFill>
                <a:effectLst/>
                <a:uLnTx/>
                <a:uFillTx/>
                <a:latin typeface="Tahoma"/>
                <a:ea typeface="+mn-ea"/>
                <a:cs typeface="+mn-cs"/>
              </a:rPr>
              <a:t>järjestöneuvottelukunta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Segoe UI"/>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Työvaliokunta</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Järjestöjen </a:t>
            </a:r>
            <a:r>
              <a:rPr kumimoji="0" lang="fi-FI" sz="1400" b="0" i="0" u="none" strike="noStrike" kern="1200" cap="none" spc="0" normalizeH="0" baseline="0" noProof="0" dirty="0" err="1">
                <a:ln>
                  <a:noFill/>
                </a:ln>
                <a:solidFill>
                  <a:prstClr val="black"/>
                </a:solidFill>
                <a:effectLst/>
                <a:uLnTx/>
                <a:uFillTx/>
                <a:latin typeface="Calibri" panose="020F0502020204030204"/>
                <a:ea typeface="+mn-ea"/>
                <a:cs typeface="+mn-cs"/>
              </a:rPr>
              <a:t>sote</a:t>
            </a: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-ryhmä</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Segoe UI"/>
              </a:rPr>
              <a:t>Seutukuntien neuvotteluryhmät</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Silta-yhteistyöryhmä</a:t>
            </a:r>
            <a:endPar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Segoe UI"/>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Forssan seudun järjestösilta</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Riihimäen seudun järjestösilta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black"/>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 name="Suorakulmio: Pyöristetyt kulmat 4">
            <a:extLst>
              <a:ext uri="{FF2B5EF4-FFF2-40B4-BE49-F238E27FC236}">
                <a16:creationId xmlns:a16="http://schemas.microsoft.com/office/drawing/2014/main" id="{BA42A0AD-5073-4180-89F4-E0AED3DFEA95}"/>
              </a:ext>
            </a:extLst>
          </p:cNvPr>
          <p:cNvSpPr/>
          <p:nvPr/>
        </p:nvSpPr>
        <p:spPr>
          <a:xfrm>
            <a:off x="304395" y="2336578"/>
            <a:ext cx="3416968" cy="288795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Segoe UI"/>
                <a:ea typeface="+mn-ea"/>
                <a:cs typeface="+mn-cs"/>
              </a:rPr>
              <a:t>Kunnat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Segoe UI"/>
                <a:ea typeface="+mn-ea"/>
                <a:cs typeface="+mn-cs"/>
              </a:rPr>
              <a:t>mm.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1" i="0" u="none" strike="noStrike" kern="1200" cap="none" spc="0" normalizeH="0" baseline="0" noProof="0" dirty="0">
              <a:ln>
                <a:noFill/>
              </a:ln>
              <a:solidFill>
                <a:prstClr val="black"/>
              </a:solidFill>
              <a:effectLst/>
              <a:uLnTx/>
              <a:uFillTx/>
              <a:latin typeface="Segoe UI"/>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Segoe UI"/>
                <a:ea typeface="+mn-ea"/>
                <a:cs typeface="+mn-cs"/>
              </a:rPr>
              <a:t>Kuntien poikkihallinnollinen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Segoe UI"/>
                <a:ea typeface="+mn-ea"/>
                <a:cs typeface="+mn-cs"/>
              </a:rPr>
              <a:t>HYTE-työryhmä ja </a:t>
            </a:r>
            <a:r>
              <a:rPr kumimoji="0" lang="fi-FI" sz="1600" b="0" i="0" u="none" strike="noStrike" kern="1200" cap="none" spc="0" normalizeH="0" baseline="0" noProof="0" dirty="0" smtClean="0">
                <a:ln>
                  <a:noFill/>
                </a:ln>
                <a:solidFill>
                  <a:prstClr val="black"/>
                </a:solidFill>
                <a:effectLst/>
                <a:uLnTx/>
                <a:uFillTx/>
                <a:latin typeface="Segoe UI"/>
                <a:ea typeface="+mn-ea"/>
                <a:cs typeface="+mn-cs"/>
              </a:rPr>
              <a:t>teemaryhmät</a:t>
            </a:r>
            <a:endParaRPr kumimoji="0" lang="fi-FI"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6" name="Tekstiruutu 5">
            <a:extLst>
              <a:ext uri="{FF2B5EF4-FFF2-40B4-BE49-F238E27FC236}">
                <a16:creationId xmlns:a16="http://schemas.microsoft.com/office/drawing/2014/main" id="{01A4A422-9694-49FF-951C-3354D20AD2F4}"/>
              </a:ext>
            </a:extLst>
          </p:cNvPr>
          <p:cNvSpPr txBox="1"/>
          <p:nvPr/>
        </p:nvSpPr>
        <p:spPr>
          <a:xfrm>
            <a:off x="362950" y="100214"/>
            <a:ext cx="108965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smtClean="0">
                <a:ln>
                  <a:noFill/>
                </a:ln>
                <a:solidFill>
                  <a:prstClr val="black"/>
                </a:solidFill>
                <a:effectLst/>
                <a:uLnTx/>
                <a:uFillTx/>
                <a:latin typeface="Tahoma"/>
                <a:ea typeface="+mn-ea"/>
                <a:cs typeface="+mn-cs"/>
              </a:rPr>
              <a:t>Kanta-Hämeen </a:t>
            </a:r>
            <a:r>
              <a:rPr kumimoji="0" lang="fi-FI" sz="2800" b="1" i="0" u="none" strike="noStrike" kern="1200" cap="none" spc="0" normalizeH="0" baseline="0" noProof="0" dirty="0">
                <a:ln>
                  <a:noFill/>
                </a:ln>
                <a:solidFill>
                  <a:prstClr val="black"/>
                </a:solidFill>
                <a:effectLst/>
                <a:uLnTx/>
                <a:uFillTx/>
                <a:latin typeface="Tahoma"/>
                <a:ea typeface="+mn-ea"/>
                <a:cs typeface="+mn-cs"/>
              </a:rPr>
              <a:t>järjestöyhteistyön toimintaympäristö</a:t>
            </a:r>
          </a:p>
        </p:txBody>
      </p:sp>
      <p:sp>
        <p:nvSpPr>
          <p:cNvPr id="7" name="Pyöristetty suorakulmio 6"/>
          <p:cNvSpPr/>
          <p:nvPr/>
        </p:nvSpPr>
        <p:spPr>
          <a:xfrm>
            <a:off x="6061873" y="5381841"/>
            <a:ext cx="3416967" cy="382896"/>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Segoe UI"/>
                <a:ea typeface="+mn-ea"/>
                <a:cs typeface="+mn-cs"/>
              </a:rPr>
              <a:t>Olka-toiminta</a:t>
            </a:r>
          </a:p>
        </p:txBody>
      </p:sp>
      <p:sp>
        <p:nvSpPr>
          <p:cNvPr id="8" name="Pyöristetty suorakulmio 7"/>
          <p:cNvSpPr/>
          <p:nvPr/>
        </p:nvSpPr>
        <p:spPr>
          <a:xfrm>
            <a:off x="418088" y="5411543"/>
            <a:ext cx="3416967" cy="77637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err="1">
                <a:ln>
                  <a:noFill/>
                </a:ln>
                <a:solidFill>
                  <a:prstClr val="black"/>
                </a:solidFill>
                <a:effectLst/>
                <a:uLnTx/>
                <a:uFillTx/>
                <a:latin typeface="Segoe UI"/>
                <a:ea typeface="+mn-ea"/>
                <a:cs typeface="+mn-cs"/>
              </a:rPr>
              <a:t>Pikassos</a:t>
            </a:r>
            <a:endParaRPr kumimoji="0" lang="fi-FI" sz="1800" b="1" i="0" u="none" strike="noStrike" kern="1200" cap="none" spc="0" normalizeH="0" baseline="0" noProof="0" dirty="0">
              <a:ln>
                <a:noFill/>
              </a:ln>
              <a:solidFill>
                <a:prstClr val="black"/>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Segoe UI"/>
                <a:ea typeface="+mn-ea"/>
                <a:cs typeface="+mn-cs"/>
              </a:rPr>
              <a:t>Sosiaalialan kehittäjäryhmä</a:t>
            </a:r>
          </a:p>
        </p:txBody>
      </p:sp>
      <p:sp>
        <p:nvSpPr>
          <p:cNvPr id="10" name="Pyöristetty suorakulmio 9"/>
          <p:cNvSpPr/>
          <p:nvPr/>
        </p:nvSpPr>
        <p:spPr>
          <a:xfrm>
            <a:off x="6059970" y="5832892"/>
            <a:ext cx="3416967" cy="382896"/>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Segoe UI"/>
                <a:ea typeface="+mn-ea"/>
                <a:cs typeface="+mn-cs"/>
              </a:rPr>
              <a:t>Lähellä.fi</a:t>
            </a:r>
          </a:p>
        </p:txBody>
      </p:sp>
      <p:pic>
        <p:nvPicPr>
          <p:cNvPr id="13" name="Kuv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9570" y="1638706"/>
            <a:ext cx="1340797" cy="828833"/>
          </a:xfrm>
          <a:prstGeom prst="rect">
            <a:avLst/>
          </a:prstGeom>
        </p:spPr>
      </p:pic>
      <p:sp>
        <p:nvSpPr>
          <p:cNvPr id="14" name="Pyöristetty suorakulmio 13"/>
          <p:cNvSpPr/>
          <p:nvPr/>
        </p:nvSpPr>
        <p:spPr>
          <a:xfrm>
            <a:off x="7827536" y="769014"/>
            <a:ext cx="4051038" cy="1376178"/>
          </a:xfrm>
          <a:prstGeom prst="roundRect">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Segoe UI"/>
                <a:ea typeface="+mn-ea"/>
                <a:cs typeface="+mn-cs"/>
              </a:rPr>
              <a:t>Järjestöstrategia</a:t>
            </a:r>
          </a:p>
        </p:txBody>
      </p:sp>
      <p:sp>
        <p:nvSpPr>
          <p:cNvPr id="15" name="Pyöristetty suorakulmio 14"/>
          <p:cNvSpPr/>
          <p:nvPr/>
        </p:nvSpPr>
        <p:spPr>
          <a:xfrm>
            <a:off x="362950" y="789210"/>
            <a:ext cx="3416968" cy="135598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Segoe UI"/>
                <a:ea typeface="+mn-ea"/>
                <a:cs typeface="+mn-cs"/>
              </a:rPr>
              <a:t>Hyvinvointisuunnitelma-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Segoe UI"/>
                <a:ea typeface="+mn-ea"/>
                <a:cs typeface="+mn-cs"/>
              </a:rPr>
              <a:t>ja kertomus, ohjelmatyö</a:t>
            </a:r>
          </a:p>
        </p:txBody>
      </p:sp>
      <p:sp>
        <p:nvSpPr>
          <p:cNvPr id="16" name="Pyöristetty suorakulmio 15"/>
          <p:cNvSpPr/>
          <p:nvPr/>
        </p:nvSpPr>
        <p:spPr>
          <a:xfrm>
            <a:off x="3835055" y="789210"/>
            <a:ext cx="3937345" cy="134177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Segoe UI"/>
                <a:ea typeface="+mn-ea"/>
                <a:cs typeface="+mn-cs"/>
              </a:rPr>
              <a:t>Strategiat, ohjelmat, toimeenpanosuunnitelma</a:t>
            </a:r>
          </a:p>
        </p:txBody>
      </p:sp>
      <p:pic>
        <p:nvPicPr>
          <p:cNvPr id="18" name="Kuva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18174" y="4791081"/>
            <a:ext cx="1191872" cy="522605"/>
          </a:xfrm>
          <a:prstGeom prst="rect">
            <a:avLst/>
          </a:prstGeom>
        </p:spPr>
      </p:pic>
      <p:sp>
        <p:nvSpPr>
          <p:cNvPr id="19" name="Rectangle: Rounded Corners 10">
            <a:extLst>
              <a:ext uri="{FF2B5EF4-FFF2-40B4-BE49-F238E27FC236}">
                <a16:creationId xmlns:a16="http://schemas.microsoft.com/office/drawing/2014/main" id="{39030BBA-FCB7-4EE3-8F99-B653427DE449}"/>
              </a:ext>
            </a:extLst>
          </p:cNvPr>
          <p:cNvSpPr/>
          <p:nvPr/>
        </p:nvSpPr>
        <p:spPr>
          <a:xfrm>
            <a:off x="10419261" y="1852810"/>
            <a:ext cx="1680576" cy="683542"/>
          </a:xfrm>
          <a:prstGeom prst="roundRect">
            <a:avLst/>
          </a:prstGeom>
          <a:solidFill>
            <a:schemeClr val="bg1"/>
          </a:solidFill>
          <a:ln w="28575">
            <a:solidFill>
              <a:srgbClr val="1DB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Segoe UI"/>
                <a:ea typeface="+mn-ea"/>
                <a:cs typeface="Segoe UI"/>
              </a:rPr>
              <a:t>Kanta-Hämeen</a:t>
            </a:r>
            <a:endParaRPr kumimoji="0" lang="en-US" sz="14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Segoe UI"/>
                <a:ea typeface="+mn-ea"/>
                <a:cs typeface="Segoe UI"/>
              </a:rPr>
              <a:t>kyläohjelma</a:t>
            </a:r>
            <a:endParaRPr kumimoji="0" lang="en-US" sz="14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Segoe UI"/>
              <a:ea typeface="+mn-ea"/>
              <a:cs typeface="Segoe UI"/>
            </a:endParaRPr>
          </a:p>
        </p:txBody>
      </p:sp>
      <p:sp>
        <p:nvSpPr>
          <p:cNvPr id="20" name="Rectangle: Rounded Corners 39">
            <a:extLst>
              <a:ext uri="{FF2B5EF4-FFF2-40B4-BE49-F238E27FC236}">
                <a16:creationId xmlns:a16="http://schemas.microsoft.com/office/drawing/2014/main" id="{83314C8F-E457-4B30-94FA-E13C1581AC0F}"/>
              </a:ext>
            </a:extLst>
          </p:cNvPr>
          <p:cNvSpPr/>
          <p:nvPr/>
        </p:nvSpPr>
        <p:spPr>
          <a:xfrm>
            <a:off x="8719409" y="5018232"/>
            <a:ext cx="3159165" cy="1618215"/>
          </a:xfrm>
          <a:prstGeom prst="roundRect">
            <a:avLst/>
          </a:prstGeom>
          <a:solidFill>
            <a:schemeClr val="bg1"/>
          </a:solidFill>
          <a:ln w="28575">
            <a:solidFill>
              <a:srgbClr val="1DB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Calibri" panose="020F0502020204030204"/>
                <a:ea typeface="+mn-ea"/>
                <a:cs typeface="+mn-cs"/>
              </a:rPr>
              <a:t>Järjestöjen verkostot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Kanta-Hämeen aluetyöntekijät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Kanta-Hämeen kokemustoiminnan ohjausryhmä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Riihimäen seudun valikko-verkosto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Toiminnanjohtajien </a:t>
            </a:r>
            <a:r>
              <a:rPr kumimoji="0" lang="fi-FI" sz="1400" b="0" i="0" u="none" strike="noStrike" kern="1200" cap="none" spc="0" normalizeH="0" baseline="0" noProof="0" dirty="0" smtClean="0">
                <a:ln>
                  <a:noFill/>
                </a:ln>
                <a:solidFill>
                  <a:prstClr val="black"/>
                </a:solidFill>
                <a:effectLst/>
                <a:uLnTx/>
                <a:uFillTx/>
                <a:latin typeface="Calibri" panose="020F0502020204030204"/>
                <a:ea typeface="+mn-ea"/>
                <a:cs typeface="+mn-cs"/>
              </a:rPr>
              <a:t>verkosto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smtClean="0">
                <a:ln>
                  <a:noFill/>
                </a:ln>
                <a:solidFill>
                  <a:prstClr val="black"/>
                </a:solidFill>
                <a:effectLst/>
                <a:uLnTx/>
                <a:uFillTx/>
                <a:latin typeface="Calibri" panose="020F0502020204030204"/>
                <a:ea typeface="+mn-ea"/>
                <a:cs typeface="+mn-cs"/>
              </a:rPr>
              <a:t>Eläkeläisjärjestöjen neuvottelukunta</a:t>
            </a:r>
            <a:endPar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Segoe UI"/>
              <a:ea typeface="+mn-ea"/>
              <a:cs typeface="+mn-cs"/>
            </a:endParaRPr>
          </a:p>
        </p:txBody>
      </p:sp>
      <p:sp>
        <p:nvSpPr>
          <p:cNvPr id="21" name="Rectangle: Rounded Corners 47">
            <a:extLst>
              <a:ext uri="{FF2B5EF4-FFF2-40B4-BE49-F238E27FC236}">
                <a16:creationId xmlns:a16="http://schemas.microsoft.com/office/drawing/2014/main" id="{135B4D62-FEE2-4598-8F9A-959629221A2D}"/>
              </a:ext>
            </a:extLst>
          </p:cNvPr>
          <p:cNvSpPr/>
          <p:nvPr/>
        </p:nvSpPr>
        <p:spPr>
          <a:xfrm>
            <a:off x="2765264" y="3669819"/>
            <a:ext cx="2084443" cy="55323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smtClean="0">
                <a:ln>
                  <a:noFill/>
                </a:ln>
                <a:solidFill>
                  <a:prstClr val="black"/>
                </a:solidFill>
                <a:effectLst/>
                <a:uLnTx/>
                <a:uFillTx/>
                <a:latin typeface="Segoe UI"/>
                <a:ea typeface="+mn-ea"/>
                <a:cs typeface="Segoe UI"/>
              </a:rPr>
              <a:t>Yhdistystapaamiset</a:t>
            </a:r>
            <a:endParaRPr kumimoji="0" lang="en-US" sz="160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2" name="Rectangle: Rounded Corners 5">
            <a:extLst>
              <a:ext uri="{FF2B5EF4-FFF2-40B4-BE49-F238E27FC236}">
                <a16:creationId xmlns:a16="http://schemas.microsoft.com/office/drawing/2014/main" id="{A87C28ED-9FD8-4590-9F9C-52A0DE83EEBE}"/>
              </a:ext>
            </a:extLst>
          </p:cNvPr>
          <p:cNvSpPr/>
          <p:nvPr/>
        </p:nvSpPr>
        <p:spPr>
          <a:xfrm>
            <a:off x="2879258" y="2419128"/>
            <a:ext cx="1697472" cy="781359"/>
          </a:xfrm>
          <a:prstGeom prst="roundRect">
            <a:avLst/>
          </a:prstGeom>
          <a:solidFill>
            <a:schemeClr val="bg1"/>
          </a:solidFill>
          <a:ln w="28575">
            <a:solidFill>
              <a:srgbClr val="0073A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smtClean="0">
                <a:ln>
                  <a:noFill/>
                </a:ln>
                <a:solidFill>
                  <a:prstClr val="black"/>
                </a:solidFill>
                <a:effectLst/>
                <a:uLnTx/>
                <a:uFillTx/>
                <a:latin typeface="Segoe UI"/>
                <a:ea typeface="+mn-ea"/>
                <a:cs typeface="Segoe UI"/>
              </a:rPr>
              <a:t>Kantis</a:t>
            </a:r>
            <a:endParaRPr kumimoji="0" lang="en-US" sz="1400" b="1" i="0" u="none" strike="noStrike" kern="1200" cap="none" spc="0" normalizeH="0" baseline="0" noProof="0" dirty="0">
              <a:ln>
                <a:noFill/>
              </a:ln>
              <a:solidFill>
                <a:prstClr val="black"/>
              </a:solidFill>
              <a:effectLst/>
              <a:uLnTx/>
              <a:uFillTx/>
              <a:latin typeface="Segoe UI"/>
              <a:ea typeface="+mn-ea"/>
              <a:cs typeface="Segoe U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Palvelupolut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Kokemustoiminta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210841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99097A-9E8C-42C4-9834-1C2393902A6D}"/>
              </a:ext>
            </a:extLst>
          </p:cNvPr>
          <p:cNvSpPr>
            <a:spLocks noGrp="1"/>
          </p:cNvSpPr>
          <p:nvPr>
            <p:ph type="title"/>
          </p:nvPr>
        </p:nvSpPr>
        <p:spPr/>
        <p:txBody>
          <a:bodyPr/>
          <a:lstStyle/>
          <a:p>
            <a:r>
              <a:rPr lang="fi-FI" dirty="0" smtClean="0"/>
              <a:t>TUNNISTA, TUNNUSTA JA HYÖDYNNÄ</a:t>
            </a:r>
            <a:endParaRPr lang="fi-FI" dirty="0"/>
          </a:p>
        </p:txBody>
      </p:sp>
      <p:sp>
        <p:nvSpPr>
          <p:cNvPr id="8" name="Sisällön paikkamerkki 7">
            <a:extLst>
              <a:ext uri="{FF2B5EF4-FFF2-40B4-BE49-F238E27FC236}">
                <a16:creationId xmlns:a16="http://schemas.microsoft.com/office/drawing/2014/main" id="{77F07B61-20DF-4087-BD3E-6E218065D712}"/>
              </a:ext>
            </a:extLst>
          </p:cNvPr>
          <p:cNvSpPr>
            <a:spLocks noGrp="1"/>
          </p:cNvSpPr>
          <p:nvPr>
            <p:ph idx="1"/>
          </p:nvPr>
        </p:nvSpPr>
        <p:spPr>
          <a:xfrm>
            <a:off x="838200" y="1404763"/>
            <a:ext cx="10515600" cy="1210866"/>
          </a:xfrm>
          <a:ln>
            <a:noFill/>
          </a:ln>
        </p:spPr>
        <p:txBody>
          <a:bodyPr>
            <a:normAutofit/>
          </a:bodyPr>
          <a:lstStyle/>
          <a:p>
            <a:pPr marL="0" indent="0">
              <a:buNone/>
            </a:pPr>
            <a:r>
              <a:rPr lang="fi-FI" dirty="0" smtClean="0"/>
              <a:t>Järjestöjen erityisasiantuntijuuden, osaamisen, </a:t>
            </a:r>
          </a:p>
          <a:p>
            <a:pPr marL="0" indent="0">
              <a:buNone/>
            </a:pPr>
            <a:r>
              <a:rPr lang="fi-FI" dirty="0"/>
              <a:t>t</a:t>
            </a:r>
            <a:r>
              <a:rPr lang="fi-FI" dirty="0" smtClean="0"/>
              <a:t>oiminnan ja palvelujen </a:t>
            </a:r>
            <a:r>
              <a:rPr lang="fi-FI" b="1" dirty="0" smtClean="0">
                <a:solidFill>
                  <a:schemeClr val="accent1"/>
                </a:solidFill>
              </a:rPr>
              <a:t>saavutettavuus</a:t>
            </a:r>
            <a:r>
              <a:rPr lang="fi-FI" dirty="0" smtClean="0"/>
              <a:t> on ensiarvoisen tärkeää!</a:t>
            </a:r>
            <a:endParaRPr lang="fi-FI" dirty="0"/>
          </a:p>
          <a:p>
            <a:pPr marL="0" indent="0">
              <a:buNone/>
            </a:pPr>
            <a:endParaRPr lang="fi-FI" dirty="0"/>
          </a:p>
        </p:txBody>
      </p:sp>
      <p:sp>
        <p:nvSpPr>
          <p:cNvPr id="3" name="Suorakulmio 2"/>
          <p:cNvSpPr/>
          <p:nvPr/>
        </p:nvSpPr>
        <p:spPr>
          <a:xfrm>
            <a:off x="986320" y="2458399"/>
            <a:ext cx="4356242" cy="317471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1"/>
                </a:solidFill>
              </a:rPr>
              <a:t>Julkinen</a:t>
            </a:r>
          </a:p>
          <a:p>
            <a:pPr algn="ctr"/>
            <a:endParaRPr lang="fi-FI" dirty="0">
              <a:solidFill>
                <a:schemeClr val="tx1"/>
              </a:solidFill>
            </a:endParaRPr>
          </a:p>
          <a:p>
            <a:pPr algn="ctr"/>
            <a:r>
              <a:rPr lang="fi-FI" dirty="0" smtClean="0">
                <a:solidFill>
                  <a:schemeClr val="tx1"/>
                </a:solidFill>
              </a:rPr>
              <a:t>Kysy ja ota selvää toiminnan nykytilasta, edellytyksistä ja euroista sen takana.</a:t>
            </a:r>
          </a:p>
          <a:p>
            <a:pPr algn="ctr"/>
            <a:endParaRPr lang="fi-FI" dirty="0" smtClean="0">
              <a:solidFill>
                <a:schemeClr val="tx1"/>
              </a:solidFill>
            </a:endParaRPr>
          </a:p>
          <a:p>
            <a:pPr algn="ctr"/>
            <a:r>
              <a:rPr lang="fi-FI" dirty="0" smtClean="0">
                <a:solidFill>
                  <a:schemeClr val="tx1"/>
                </a:solidFill>
              </a:rPr>
              <a:t>Tiedätkö, kuinka paljon rahaa ohjautuu järjestöjen kautta alueellesi ja mitä sillä saadaan aikaan?</a:t>
            </a:r>
          </a:p>
        </p:txBody>
      </p:sp>
      <p:sp>
        <p:nvSpPr>
          <p:cNvPr id="5" name="Suorakulmio 4"/>
          <p:cNvSpPr/>
          <p:nvPr/>
        </p:nvSpPr>
        <p:spPr>
          <a:xfrm>
            <a:off x="5490682" y="2458399"/>
            <a:ext cx="4356242" cy="317471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smtClean="0">
              <a:solidFill>
                <a:schemeClr val="tx1"/>
              </a:solidFill>
            </a:endParaRPr>
          </a:p>
          <a:p>
            <a:pPr algn="ctr"/>
            <a:r>
              <a:rPr lang="fi-FI" dirty="0" smtClean="0">
                <a:solidFill>
                  <a:schemeClr val="tx1"/>
                </a:solidFill>
              </a:rPr>
              <a:t>Järjestöt</a:t>
            </a:r>
          </a:p>
          <a:p>
            <a:pPr algn="ctr"/>
            <a:endParaRPr lang="fi-FI" dirty="0">
              <a:solidFill>
                <a:schemeClr val="tx1"/>
              </a:solidFill>
            </a:endParaRPr>
          </a:p>
          <a:p>
            <a:pPr algn="ctr"/>
            <a:r>
              <a:rPr lang="fi-FI" dirty="0" smtClean="0">
                <a:solidFill>
                  <a:schemeClr val="tx1"/>
                </a:solidFill>
              </a:rPr>
              <a:t>Kerro rohkeasti toiminnastanne ja nosta pienikin tieto lisäarvosta/hyödystä yhteiseen pöytään.</a:t>
            </a:r>
          </a:p>
          <a:p>
            <a:pPr algn="ctr"/>
            <a:endParaRPr lang="fi-FI" dirty="0">
              <a:solidFill>
                <a:schemeClr val="tx1"/>
              </a:solidFill>
            </a:endParaRPr>
          </a:p>
          <a:p>
            <a:pPr algn="ctr"/>
            <a:r>
              <a:rPr lang="fi-FI" dirty="0" smtClean="0">
                <a:solidFill>
                  <a:schemeClr val="tx1"/>
                </a:solidFill>
              </a:rPr>
              <a:t>Kutsu itsesi kylään ja tarjoa tuliaisena selkeästi paketoitua erityisosaamista.</a:t>
            </a:r>
          </a:p>
          <a:p>
            <a:pPr algn="ctr"/>
            <a:endParaRPr lang="fi-FI" dirty="0">
              <a:solidFill>
                <a:schemeClr val="tx1"/>
              </a:solidFill>
            </a:endParaRPr>
          </a:p>
          <a:p>
            <a:pPr algn="ctr"/>
            <a:endParaRPr lang="fi-FI" dirty="0">
              <a:solidFill>
                <a:schemeClr val="tx1"/>
              </a:solidFill>
            </a:endParaRPr>
          </a:p>
        </p:txBody>
      </p:sp>
      <p:sp>
        <p:nvSpPr>
          <p:cNvPr id="4" name="Tekstiruutu 3"/>
          <p:cNvSpPr txBox="1"/>
          <p:nvPr/>
        </p:nvSpPr>
        <p:spPr>
          <a:xfrm>
            <a:off x="986320" y="5815173"/>
            <a:ext cx="8846049" cy="923330"/>
          </a:xfrm>
          <a:prstGeom prst="rect">
            <a:avLst/>
          </a:prstGeom>
          <a:noFill/>
        </p:spPr>
        <p:txBody>
          <a:bodyPr wrap="square" rtlCol="0">
            <a:spAutoFit/>
          </a:bodyPr>
          <a:lstStyle/>
          <a:p>
            <a:r>
              <a:rPr lang="fi-FI" b="1" dirty="0">
                <a:hlinkClick r:id="rId3"/>
              </a:rPr>
              <a:t>https://</a:t>
            </a:r>
            <a:r>
              <a:rPr lang="fi-FI" b="1" dirty="0" smtClean="0">
                <a:hlinkClick r:id="rId3"/>
              </a:rPr>
              <a:t>innokyla.fi/fi/kokonaisuus/jarjestojen-sote-muutostuki-jarjestot-ihmisen-tukena-sote-suomessa</a:t>
            </a:r>
            <a:endParaRPr lang="fi-FI" b="1" dirty="0" smtClean="0"/>
          </a:p>
          <a:p>
            <a:endParaRPr lang="fi-FI" dirty="0"/>
          </a:p>
        </p:txBody>
      </p:sp>
    </p:spTree>
    <p:extLst>
      <p:ext uri="{BB962C8B-B14F-4D97-AF65-F5344CB8AC3E}">
        <p14:creationId xmlns:p14="http://schemas.microsoft.com/office/powerpoint/2010/main" val="384420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99097A-9E8C-42C4-9834-1C2393902A6D}"/>
              </a:ext>
            </a:extLst>
          </p:cNvPr>
          <p:cNvSpPr>
            <a:spLocks noGrp="1"/>
          </p:cNvSpPr>
          <p:nvPr>
            <p:ph type="title"/>
          </p:nvPr>
        </p:nvSpPr>
        <p:spPr/>
        <p:txBody>
          <a:bodyPr/>
          <a:lstStyle/>
          <a:p>
            <a:r>
              <a:rPr lang="fi-FI" dirty="0" smtClean="0"/>
              <a:t>MAHDOLLISTA JA MUOTOILE</a:t>
            </a:r>
            <a:endParaRPr lang="fi-FI" dirty="0"/>
          </a:p>
        </p:txBody>
      </p:sp>
      <p:sp>
        <p:nvSpPr>
          <p:cNvPr id="8" name="Sisällön paikkamerkki 7">
            <a:extLst>
              <a:ext uri="{FF2B5EF4-FFF2-40B4-BE49-F238E27FC236}">
                <a16:creationId xmlns:a16="http://schemas.microsoft.com/office/drawing/2014/main" id="{77F07B61-20DF-4087-BD3E-6E218065D712}"/>
              </a:ext>
            </a:extLst>
          </p:cNvPr>
          <p:cNvSpPr>
            <a:spLocks noGrp="1"/>
          </p:cNvSpPr>
          <p:nvPr>
            <p:ph idx="1"/>
          </p:nvPr>
        </p:nvSpPr>
        <p:spPr>
          <a:xfrm>
            <a:off x="838200" y="1404763"/>
            <a:ext cx="10515600" cy="1210866"/>
          </a:xfrm>
          <a:ln>
            <a:noFill/>
          </a:ln>
        </p:spPr>
        <p:txBody>
          <a:bodyPr>
            <a:normAutofit/>
          </a:bodyPr>
          <a:lstStyle/>
          <a:p>
            <a:pPr marL="0" indent="0">
              <a:buNone/>
            </a:pPr>
            <a:r>
              <a:rPr lang="fi-FI" dirty="0" smtClean="0"/>
              <a:t>Järjestöjen erityisasiantuntijuuden, osaamisen, </a:t>
            </a:r>
          </a:p>
          <a:p>
            <a:pPr marL="0" indent="0">
              <a:buNone/>
            </a:pPr>
            <a:r>
              <a:rPr lang="fi-FI" dirty="0"/>
              <a:t>t</a:t>
            </a:r>
            <a:r>
              <a:rPr lang="fi-FI" dirty="0" smtClean="0"/>
              <a:t>oiminnan ja palvelujen </a:t>
            </a:r>
            <a:r>
              <a:rPr lang="fi-FI" b="1" dirty="0" smtClean="0">
                <a:solidFill>
                  <a:schemeClr val="accent1"/>
                </a:solidFill>
              </a:rPr>
              <a:t>saavutettavuus</a:t>
            </a:r>
            <a:r>
              <a:rPr lang="fi-FI" dirty="0" smtClean="0"/>
              <a:t> on ensiarvoisen tärkeää!</a:t>
            </a:r>
          </a:p>
          <a:p>
            <a:pPr marL="0" indent="0">
              <a:buNone/>
            </a:pPr>
            <a:endParaRPr lang="fi-FI" dirty="0"/>
          </a:p>
          <a:p>
            <a:pPr marL="0" indent="0">
              <a:buNone/>
            </a:pPr>
            <a:endParaRPr lang="fi-FI" dirty="0"/>
          </a:p>
        </p:txBody>
      </p:sp>
      <p:sp>
        <p:nvSpPr>
          <p:cNvPr id="3" name="Suorakulmio 2"/>
          <p:cNvSpPr/>
          <p:nvPr/>
        </p:nvSpPr>
        <p:spPr>
          <a:xfrm>
            <a:off x="986320" y="2458399"/>
            <a:ext cx="4356242" cy="317471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1"/>
                </a:solidFill>
              </a:rPr>
              <a:t>Julkinen</a:t>
            </a:r>
          </a:p>
          <a:p>
            <a:pPr algn="ctr"/>
            <a:endParaRPr lang="fi-FI" dirty="0" smtClean="0">
              <a:solidFill>
                <a:schemeClr val="tx1"/>
              </a:solidFill>
            </a:endParaRPr>
          </a:p>
          <a:p>
            <a:pPr algn="ctr"/>
            <a:r>
              <a:rPr lang="fi-FI" dirty="0">
                <a:solidFill>
                  <a:schemeClr val="tx1"/>
                </a:solidFill>
              </a:rPr>
              <a:t>Järjestäkää aikaa järjestökentän syvälliseen tutustumiseen ja kumppanuuden vahvistamiseen:</a:t>
            </a:r>
          </a:p>
          <a:p>
            <a:pPr algn="ctr"/>
            <a:r>
              <a:rPr lang="fi-FI" dirty="0">
                <a:solidFill>
                  <a:schemeClr val="tx1"/>
                </a:solidFill>
              </a:rPr>
              <a:t>Pysyvät, systemaattiset rakenteet ja vuorovaikutus sekä järjestöjen toimintaedellytysten turvaaminen.</a:t>
            </a:r>
          </a:p>
        </p:txBody>
      </p:sp>
      <p:sp>
        <p:nvSpPr>
          <p:cNvPr id="5" name="Suorakulmio 4"/>
          <p:cNvSpPr/>
          <p:nvPr/>
        </p:nvSpPr>
        <p:spPr>
          <a:xfrm>
            <a:off x="5490682" y="2458399"/>
            <a:ext cx="4356242" cy="317471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1"/>
                </a:solidFill>
              </a:rPr>
              <a:t>Järjestöt</a:t>
            </a:r>
          </a:p>
          <a:p>
            <a:pPr algn="ctr"/>
            <a:endParaRPr lang="fi-FI" dirty="0">
              <a:solidFill>
                <a:schemeClr val="tx1"/>
              </a:solidFill>
            </a:endParaRPr>
          </a:p>
          <a:p>
            <a:pPr algn="ctr"/>
            <a:r>
              <a:rPr lang="fi-FI" dirty="0" smtClean="0">
                <a:solidFill>
                  <a:schemeClr val="tx1"/>
                </a:solidFill>
              </a:rPr>
              <a:t>Panostakaa toiminnan ja palvelujen muotoiluun ja markkinointiin: </a:t>
            </a:r>
          </a:p>
          <a:p>
            <a:pPr algn="ctr"/>
            <a:r>
              <a:rPr lang="fi-FI" dirty="0" smtClean="0">
                <a:solidFill>
                  <a:schemeClr val="tx1"/>
                </a:solidFill>
              </a:rPr>
              <a:t>oman roolin kirkastaminen, </a:t>
            </a:r>
          </a:p>
          <a:p>
            <a:pPr algn="ctr"/>
            <a:r>
              <a:rPr lang="fi-FI" dirty="0" smtClean="0">
                <a:solidFill>
                  <a:schemeClr val="tx1"/>
                </a:solidFill>
              </a:rPr>
              <a:t>ja proaktiivisuus.</a:t>
            </a:r>
          </a:p>
          <a:p>
            <a:pPr algn="ctr"/>
            <a:endParaRPr lang="fi-FI" dirty="0">
              <a:solidFill>
                <a:schemeClr val="tx1"/>
              </a:solidFill>
            </a:endParaRPr>
          </a:p>
          <a:p>
            <a:pPr algn="ctr"/>
            <a:endParaRPr lang="fi-FI" dirty="0">
              <a:solidFill>
                <a:schemeClr val="tx1"/>
              </a:solidFill>
            </a:endParaRPr>
          </a:p>
        </p:txBody>
      </p:sp>
      <p:sp>
        <p:nvSpPr>
          <p:cNvPr id="4" name="Tekstiruutu 3"/>
          <p:cNvSpPr txBox="1"/>
          <p:nvPr/>
        </p:nvSpPr>
        <p:spPr>
          <a:xfrm>
            <a:off x="986320" y="5815173"/>
            <a:ext cx="8846049" cy="923330"/>
          </a:xfrm>
          <a:prstGeom prst="rect">
            <a:avLst/>
          </a:prstGeom>
          <a:noFill/>
        </p:spPr>
        <p:txBody>
          <a:bodyPr wrap="square" rtlCol="0">
            <a:spAutoFit/>
          </a:bodyPr>
          <a:lstStyle/>
          <a:p>
            <a:r>
              <a:rPr lang="fi-FI" b="1" dirty="0">
                <a:hlinkClick r:id="rId3"/>
              </a:rPr>
              <a:t>https://</a:t>
            </a:r>
            <a:r>
              <a:rPr lang="fi-FI" b="1" dirty="0" smtClean="0">
                <a:hlinkClick r:id="rId3"/>
              </a:rPr>
              <a:t>innokyla.fi/fi/kokonaisuus/jarjestojen-sote-muutostuki-jarjestot-ihmisen-tukena-sote-suomessa</a:t>
            </a:r>
            <a:endParaRPr lang="fi-FI" b="1" dirty="0" smtClean="0"/>
          </a:p>
          <a:p>
            <a:endParaRPr lang="fi-FI" dirty="0"/>
          </a:p>
        </p:txBody>
      </p:sp>
    </p:spTree>
    <p:extLst>
      <p:ext uri="{BB962C8B-B14F-4D97-AF65-F5344CB8AC3E}">
        <p14:creationId xmlns:p14="http://schemas.microsoft.com/office/powerpoint/2010/main" val="146505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99097A-9E8C-42C4-9834-1C2393902A6D}"/>
              </a:ext>
            </a:extLst>
          </p:cNvPr>
          <p:cNvSpPr>
            <a:spLocks noGrp="1"/>
          </p:cNvSpPr>
          <p:nvPr>
            <p:ph type="title"/>
          </p:nvPr>
        </p:nvSpPr>
        <p:spPr/>
        <p:txBody>
          <a:bodyPr/>
          <a:lstStyle/>
          <a:p>
            <a:r>
              <a:rPr lang="fi-FI" dirty="0" smtClean="0"/>
              <a:t>OSALLISTA JA OSALLISTU</a:t>
            </a:r>
            <a:endParaRPr lang="fi-FI" dirty="0"/>
          </a:p>
        </p:txBody>
      </p:sp>
      <p:sp>
        <p:nvSpPr>
          <p:cNvPr id="8" name="Sisällön paikkamerkki 7">
            <a:extLst>
              <a:ext uri="{FF2B5EF4-FFF2-40B4-BE49-F238E27FC236}">
                <a16:creationId xmlns:a16="http://schemas.microsoft.com/office/drawing/2014/main" id="{77F07B61-20DF-4087-BD3E-6E218065D712}"/>
              </a:ext>
            </a:extLst>
          </p:cNvPr>
          <p:cNvSpPr>
            <a:spLocks noGrp="1"/>
          </p:cNvSpPr>
          <p:nvPr>
            <p:ph idx="1"/>
          </p:nvPr>
        </p:nvSpPr>
        <p:spPr>
          <a:xfrm>
            <a:off x="838200" y="1480963"/>
            <a:ext cx="10515600" cy="4351338"/>
          </a:xfrm>
        </p:spPr>
        <p:txBody>
          <a:bodyPr>
            <a:normAutofit/>
          </a:bodyPr>
          <a:lstStyle/>
          <a:p>
            <a:pPr marL="0" indent="0">
              <a:buNone/>
            </a:pPr>
            <a:r>
              <a:rPr lang="fi-FI" b="1" dirty="0" err="1" smtClean="0">
                <a:solidFill>
                  <a:schemeClr val="accent1"/>
                </a:solidFill>
              </a:rPr>
              <a:t>Yhteiskehittäjyys</a:t>
            </a:r>
            <a:r>
              <a:rPr lang="fi-FI" dirty="0" smtClean="0"/>
              <a:t> strategiselta tasolta operatiiviselle on resurssiviisautta ja varmistaa vaikuttavuutta!</a:t>
            </a:r>
            <a:endParaRPr lang="fi-FI" dirty="0"/>
          </a:p>
        </p:txBody>
      </p:sp>
      <p:sp>
        <p:nvSpPr>
          <p:cNvPr id="4" name="Suorakulmio 3"/>
          <p:cNvSpPr/>
          <p:nvPr/>
        </p:nvSpPr>
        <p:spPr>
          <a:xfrm>
            <a:off x="986320" y="2848817"/>
            <a:ext cx="4356242" cy="317471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1"/>
                </a:solidFill>
              </a:rPr>
              <a:t>Julkinen</a:t>
            </a:r>
          </a:p>
          <a:p>
            <a:pPr algn="ctr"/>
            <a:endParaRPr lang="fi-FI" dirty="0">
              <a:solidFill>
                <a:schemeClr val="tx1"/>
              </a:solidFill>
            </a:endParaRPr>
          </a:p>
          <a:p>
            <a:pPr algn="ctr"/>
            <a:r>
              <a:rPr lang="fi-FI" dirty="0" smtClean="0">
                <a:solidFill>
                  <a:schemeClr val="tx1"/>
                </a:solidFill>
              </a:rPr>
              <a:t>järjestöt osaksi:</a:t>
            </a:r>
          </a:p>
          <a:p>
            <a:pPr marL="285750" indent="-285750" algn="ctr">
              <a:buFont typeface="Arial" panose="020B0604020202020204" pitchFamily="34" charset="0"/>
              <a:buChar char="•"/>
            </a:pPr>
            <a:r>
              <a:rPr lang="fi-FI" dirty="0">
                <a:solidFill>
                  <a:schemeClr val="tx1"/>
                </a:solidFill>
              </a:rPr>
              <a:t>s</a:t>
            </a:r>
            <a:r>
              <a:rPr lang="fi-FI" dirty="0" smtClean="0">
                <a:solidFill>
                  <a:schemeClr val="tx1"/>
                </a:solidFill>
              </a:rPr>
              <a:t>trategiatyötä</a:t>
            </a:r>
          </a:p>
          <a:p>
            <a:pPr marL="285750" indent="-285750" algn="ctr">
              <a:buFont typeface="Arial" panose="020B0604020202020204" pitchFamily="34" charset="0"/>
              <a:buChar char="•"/>
            </a:pPr>
            <a:r>
              <a:rPr lang="fi-FI" dirty="0" smtClean="0">
                <a:solidFill>
                  <a:schemeClr val="tx1"/>
                </a:solidFill>
              </a:rPr>
              <a:t>suunnittelua/valmistelua</a:t>
            </a:r>
          </a:p>
          <a:p>
            <a:pPr marL="285750" indent="-285750" algn="ctr">
              <a:buFont typeface="Arial" panose="020B0604020202020204" pitchFamily="34" charset="0"/>
              <a:buChar char="•"/>
            </a:pPr>
            <a:r>
              <a:rPr lang="fi-FI" dirty="0" smtClean="0">
                <a:solidFill>
                  <a:schemeClr val="tx1"/>
                </a:solidFill>
              </a:rPr>
              <a:t>päätöksentekoa</a:t>
            </a:r>
          </a:p>
          <a:p>
            <a:pPr marL="285750" indent="-285750" algn="ctr">
              <a:buFont typeface="Arial" panose="020B0604020202020204" pitchFamily="34" charset="0"/>
              <a:buChar char="•"/>
            </a:pPr>
            <a:r>
              <a:rPr lang="fi-FI" dirty="0" smtClean="0">
                <a:solidFill>
                  <a:schemeClr val="tx1"/>
                </a:solidFill>
              </a:rPr>
              <a:t>palvelukokonaisuuksia</a:t>
            </a:r>
          </a:p>
          <a:p>
            <a:pPr marL="285750" indent="-285750" algn="ctr">
              <a:buFont typeface="Arial" panose="020B0604020202020204" pitchFamily="34" charset="0"/>
              <a:buChar char="•"/>
            </a:pPr>
            <a:r>
              <a:rPr lang="fi-FI" dirty="0" smtClean="0">
                <a:solidFill>
                  <a:schemeClr val="tx1"/>
                </a:solidFill>
              </a:rPr>
              <a:t>arviointia</a:t>
            </a:r>
          </a:p>
        </p:txBody>
      </p:sp>
      <p:sp>
        <p:nvSpPr>
          <p:cNvPr id="5" name="Suorakulmio 4"/>
          <p:cNvSpPr/>
          <p:nvPr/>
        </p:nvSpPr>
        <p:spPr>
          <a:xfrm>
            <a:off x="5597704" y="2839706"/>
            <a:ext cx="4356242" cy="317471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smtClean="0">
              <a:solidFill>
                <a:schemeClr val="tx1"/>
              </a:solidFill>
            </a:endParaRPr>
          </a:p>
          <a:p>
            <a:pPr algn="ctr"/>
            <a:r>
              <a:rPr lang="fi-FI" dirty="0" smtClean="0">
                <a:solidFill>
                  <a:schemeClr val="tx1"/>
                </a:solidFill>
              </a:rPr>
              <a:t>Järjestöt</a:t>
            </a:r>
          </a:p>
          <a:p>
            <a:pPr algn="ctr"/>
            <a:endParaRPr lang="fi-FI" dirty="0">
              <a:solidFill>
                <a:schemeClr val="tx1"/>
              </a:solidFill>
            </a:endParaRPr>
          </a:p>
          <a:p>
            <a:pPr marL="285750" indent="-285750" algn="ctr">
              <a:buFont typeface="Arial" panose="020B0604020202020204" pitchFamily="34" charset="0"/>
              <a:buChar char="•"/>
            </a:pPr>
            <a:r>
              <a:rPr lang="fi-FI" dirty="0" smtClean="0">
                <a:solidFill>
                  <a:schemeClr val="tx1"/>
                </a:solidFill>
              </a:rPr>
              <a:t>tiiviimpää järjestöjen </a:t>
            </a:r>
          </a:p>
          <a:p>
            <a:pPr algn="ctr"/>
            <a:r>
              <a:rPr lang="fi-FI" dirty="0" smtClean="0">
                <a:solidFill>
                  <a:schemeClr val="tx1"/>
                </a:solidFill>
              </a:rPr>
              <a:t>keskinäistä yhteistyötä</a:t>
            </a:r>
          </a:p>
          <a:p>
            <a:pPr marL="285750" indent="-285750" algn="ctr">
              <a:buFont typeface="Arial" panose="020B0604020202020204" pitchFamily="34" charset="0"/>
              <a:buChar char="•"/>
            </a:pPr>
            <a:r>
              <a:rPr lang="fi-FI" dirty="0">
                <a:solidFill>
                  <a:schemeClr val="tx1"/>
                </a:solidFill>
              </a:rPr>
              <a:t>j</a:t>
            </a:r>
            <a:r>
              <a:rPr lang="fi-FI" dirty="0" smtClean="0">
                <a:solidFill>
                  <a:schemeClr val="tx1"/>
                </a:solidFill>
              </a:rPr>
              <a:t>ärjestäytymistä</a:t>
            </a:r>
          </a:p>
          <a:p>
            <a:pPr marL="285750" indent="-285750" algn="ctr">
              <a:buFont typeface="Arial" panose="020B0604020202020204" pitchFamily="34" charset="0"/>
              <a:buChar char="•"/>
            </a:pPr>
            <a:r>
              <a:rPr lang="fi-FI" dirty="0">
                <a:solidFill>
                  <a:schemeClr val="tx1"/>
                </a:solidFill>
              </a:rPr>
              <a:t>r</a:t>
            </a:r>
            <a:r>
              <a:rPr lang="fi-FI" dirty="0" smtClean="0">
                <a:solidFill>
                  <a:schemeClr val="tx1"/>
                </a:solidFill>
              </a:rPr>
              <a:t>ohkeaa </a:t>
            </a:r>
            <a:r>
              <a:rPr lang="fi-FI" dirty="0" err="1" smtClean="0">
                <a:solidFill>
                  <a:schemeClr val="tx1"/>
                </a:solidFill>
              </a:rPr>
              <a:t>roolittamista</a:t>
            </a:r>
            <a:endParaRPr lang="fi-FI" dirty="0" smtClean="0">
              <a:solidFill>
                <a:schemeClr val="tx1"/>
              </a:solidFill>
            </a:endParaRPr>
          </a:p>
          <a:p>
            <a:pPr marL="285750" indent="-285750" algn="ctr">
              <a:buFont typeface="Arial" panose="020B0604020202020204" pitchFamily="34" charset="0"/>
              <a:buChar char="•"/>
            </a:pPr>
            <a:r>
              <a:rPr lang="fi-FI" dirty="0">
                <a:solidFill>
                  <a:schemeClr val="tx1"/>
                </a:solidFill>
              </a:rPr>
              <a:t>d</a:t>
            </a:r>
            <a:r>
              <a:rPr lang="fi-FI" dirty="0" smtClean="0">
                <a:solidFill>
                  <a:schemeClr val="tx1"/>
                </a:solidFill>
              </a:rPr>
              <a:t>ynaamista kehittämistä </a:t>
            </a:r>
          </a:p>
          <a:p>
            <a:pPr marL="285750" indent="-285750" algn="ctr">
              <a:buFont typeface="Arial" panose="020B0604020202020204" pitchFamily="34" charset="0"/>
              <a:buChar char="•"/>
            </a:pPr>
            <a:r>
              <a:rPr lang="fi-FI" dirty="0">
                <a:solidFill>
                  <a:schemeClr val="tx1"/>
                </a:solidFill>
              </a:rPr>
              <a:t>k</a:t>
            </a:r>
            <a:r>
              <a:rPr lang="fi-FI" dirty="0" smtClean="0">
                <a:solidFill>
                  <a:schemeClr val="tx1"/>
                </a:solidFill>
              </a:rPr>
              <a:t>ohdennettua viestintää</a:t>
            </a:r>
          </a:p>
          <a:p>
            <a:pPr algn="ctr"/>
            <a:endParaRPr lang="fi-FI" dirty="0">
              <a:solidFill>
                <a:schemeClr val="tx1"/>
              </a:solidFill>
            </a:endParaRPr>
          </a:p>
          <a:p>
            <a:pPr algn="ctr"/>
            <a:endParaRPr lang="fi-FI" dirty="0">
              <a:solidFill>
                <a:schemeClr val="tx1"/>
              </a:solidFill>
            </a:endParaRPr>
          </a:p>
        </p:txBody>
      </p:sp>
    </p:spTree>
    <p:extLst>
      <p:ext uri="{BB962C8B-B14F-4D97-AF65-F5344CB8AC3E}">
        <p14:creationId xmlns:p14="http://schemas.microsoft.com/office/powerpoint/2010/main" val="122751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99097A-9E8C-42C4-9834-1C2393902A6D}"/>
              </a:ext>
            </a:extLst>
          </p:cNvPr>
          <p:cNvSpPr>
            <a:spLocks noGrp="1"/>
          </p:cNvSpPr>
          <p:nvPr>
            <p:ph type="title"/>
          </p:nvPr>
        </p:nvSpPr>
        <p:spPr/>
        <p:txBody>
          <a:bodyPr/>
          <a:lstStyle/>
          <a:p>
            <a:r>
              <a:rPr lang="fi-FI" dirty="0" smtClean="0"/>
              <a:t>VALITSE JA TOIMEENPANE</a:t>
            </a:r>
            <a:endParaRPr lang="fi-FI" dirty="0"/>
          </a:p>
        </p:txBody>
      </p:sp>
      <p:sp>
        <p:nvSpPr>
          <p:cNvPr id="8" name="Sisällön paikkamerkki 7">
            <a:extLst>
              <a:ext uri="{FF2B5EF4-FFF2-40B4-BE49-F238E27FC236}">
                <a16:creationId xmlns:a16="http://schemas.microsoft.com/office/drawing/2014/main" id="{77F07B61-20DF-4087-BD3E-6E218065D712}"/>
              </a:ext>
            </a:extLst>
          </p:cNvPr>
          <p:cNvSpPr>
            <a:spLocks noGrp="1"/>
          </p:cNvSpPr>
          <p:nvPr>
            <p:ph idx="1"/>
          </p:nvPr>
        </p:nvSpPr>
        <p:spPr>
          <a:xfrm>
            <a:off x="838200" y="1480963"/>
            <a:ext cx="10515600" cy="4351338"/>
          </a:xfrm>
        </p:spPr>
        <p:txBody>
          <a:bodyPr>
            <a:normAutofit/>
          </a:bodyPr>
          <a:lstStyle/>
          <a:p>
            <a:pPr marL="0" indent="0">
              <a:buNone/>
            </a:pPr>
            <a:r>
              <a:rPr lang="fi-FI" dirty="0" smtClean="0"/>
              <a:t>Toimintamallien</a:t>
            </a:r>
            <a:r>
              <a:rPr lang="fi-FI" b="1" dirty="0" smtClean="0">
                <a:solidFill>
                  <a:schemeClr val="accent1"/>
                </a:solidFill>
              </a:rPr>
              <a:t> juurruttaminen </a:t>
            </a:r>
            <a:r>
              <a:rPr lang="fi-FI" dirty="0" smtClean="0"/>
              <a:t>vaatii mustaa valkoiselle!</a:t>
            </a:r>
          </a:p>
          <a:p>
            <a:pPr marL="0" indent="0">
              <a:buNone/>
            </a:pPr>
            <a:endParaRPr lang="fi-FI" dirty="0"/>
          </a:p>
        </p:txBody>
      </p:sp>
      <p:sp>
        <p:nvSpPr>
          <p:cNvPr id="4" name="Suorakulmio 3"/>
          <p:cNvSpPr/>
          <p:nvPr/>
        </p:nvSpPr>
        <p:spPr>
          <a:xfrm>
            <a:off x="986320" y="2848817"/>
            <a:ext cx="4356242" cy="317471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1"/>
                </a:solidFill>
              </a:rPr>
              <a:t>Julkinen</a:t>
            </a:r>
          </a:p>
          <a:p>
            <a:pPr algn="ctr"/>
            <a:endParaRPr lang="fi-FI" dirty="0">
              <a:solidFill>
                <a:schemeClr val="tx1"/>
              </a:solidFill>
            </a:endParaRPr>
          </a:p>
          <a:p>
            <a:pPr marL="285750" indent="-285750" algn="ctr">
              <a:buFont typeface="Arial" panose="020B0604020202020204" pitchFamily="34" charset="0"/>
              <a:buChar char="•"/>
            </a:pPr>
            <a:r>
              <a:rPr lang="fi-FI" dirty="0">
                <a:solidFill>
                  <a:schemeClr val="tx1"/>
                </a:solidFill>
              </a:rPr>
              <a:t>p</a:t>
            </a:r>
            <a:r>
              <a:rPr lang="fi-FI" dirty="0" smtClean="0">
                <a:solidFill>
                  <a:schemeClr val="tx1"/>
                </a:solidFill>
              </a:rPr>
              <a:t>ainopisteiden ja toimintamallien </a:t>
            </a:r>
          </a:p>
          <a:p>
            <a:pPr algn="ctr"/>
            <a:r>
              <a:rPr lang="fi-FI" dirty="0" smtClean="0">
                <a:solidFill>
                  <a:schemeClr val="tx1"/>
                </a:solidFill>
              </a:rPr>
              <a:t>valinta yhdessä</a:t>
            </a:r>
          </a:p>
          <a:p>
            <a:pPr marL="285750" indent="-285750" algn="ctr">
              <a:buFont typeface="Arial" panose="020B0604020202020204" pitchFamily="34" charset="0"/>
              <a:buChar char="•"/>
            </a:pPr>
            <a:r>
              <a:rPr lang="fi-FI" dirty="0" smtClean="0">
                <a:solidFill>
                  <a:schemeClr val="tx1"/>
                </a:solidFill>
              </a:rPr>
              <a:t>rahoitus</a:t>
            </a:r>
          </a:p>
          <a:p>
            <a:pPr marL="285750" indent="-285750" algn="ctr">
              <a:buFont typeface="Arial" panose="020B0604020202020204" pitchFamily="34" charset="0"/>
              <a:buChar char="•"/>
            </a:pPr>
            <a:r>
              <a:rPr lang="fi-FI" dirty="0">
                <a:solidFill>
                  <a:schemeClr val="tx1"/>
                </a:solidFill>
              </a:rPr>
              <a:t>k</a:t>
            </a:r>
            <a:r>
              <a:rPr lang="fi-FI" dirty="0" smtClean="0">
                <a:solidFill>
                  <a:schemeClr val="tx1"/>
                </a:solidFill>
              </a:rPr>
              <a:t>umppanuudet</a:t>
            </a:r>
          </a:p>
          <a:p>
            <a:pPr marL="285750" indent="-285750" algn="ctr">
              <a:buFont typeface="Arial" panose="020B0604020202020204" pitchFamily="34" charset="0"/>
              <a:buChar char="•"/>
            </a:pPr>
            <a:r>
              <a:rPr lang="fi-FI" dirty="0">
                <a:solidFill>
                  <a:schemeClr val="tx1"/>
                </a:solidFill>
              </a:rPr>
              <a:t>v</a:t>
            </a:r>
            <a:r>
              <a:rPr lang="fi-FI" dirty="0" smtClean="0">
                <a:solidFill>
                  <a:schemeClr val="tx1"/>
                </a:solidFill>
              </a:rPr>
              <a:t>astuun ottaminen ja antaminen</a:t>
            </a:r>
          </a:p>
          <a:p>
            <a:pPr marL="285750" indent="-285750" algn="ctr">
              <a:buFont typeface="Arial" panose="020B0604020202020204" pitchFamily="34" charset="0"/>
              <a:buChar char="•"/>
            </a:pPr>
            <a:r>
              <a:rPr lang="fi-FI" dirty="0">
                <a:solidFill>
                  <a:schemeClr val="tx1"/>
                </a:solidFill>
              </a:rPr>
              <a:t>l</a:t>
            </a:r>
            <a:r>
              <a:rPr lang="fi-FI" dirty="0" smtClean="0">
                <a:solidFill>
                  <a:schemeClr val="tx1"/>
                </a:solidFill>
              </a:rPr>
              <a:t>aadun painottaminen</a:t>
            </a:r>
          </a:p>
          <a:p>
            <a:pPr algn="ctr"/>
            <a:endParaRPr lang="fi-FI" dirty="0">
              <a:solidFill>
                <a:schemeClr val="tx1"/>
              </a:solidFill>
            </a:endParaRPr>
          </a:p>
          <a:p>
            <a:pPr algn="ctr"/>
            <a:endParaRPr lang="fi-FI" dirty="0" smtClean="0">
              <a:solidFill>
                <a:schemeClr val="tx1"/>
              </a:solidFill>
            </a:endParaRPr>
          </a:p>
        </p:txBody>
      </p:sp>
      <p:sp>
        <p:nvSpPr>
          <p:cNvPr id="5" name="Suorakulmio 4"/>
          <p:cNvSpPr/>
          <p:nvPr/>
        </p:nvSpPr>
        <p:spPr>
          <a:xfrm>
            <a:off x="5597704" y="2839706"/>
            <a:ext cx="4356242" cy="317471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1"/>
                </a:solidFill>
              </a:rPr>
              <a:t>Järjestöt</a:t>
            </a:r>
          </a:p>
          <a:p>
            <a:pPr algn="ctr"/>
            <a:endParaRPr lang="fi-FI" dirty="0">
              <a:solidFill>
                <a:schemeClr val="tx1"/>
              </a:solidFill>
            </a:endParaRPr>
          </a:p>
          <a:p>
            <a:pPr marL="285750" indent="-285750" algn="ctr">
              <a:buFont typeface="Arial" panose="020B0604020202020204" pitchFamily="34" charset="0"/>
              <a:buChar char="•"/>
            </a:pPr>
            <a:r>
              <a:rPr lang="fi-FI" dirty="0">
                <a:solidFill>
                  <a:schemeClr val="tx1"/>
                </a:solidFill>
              </a:rPr>
              <a:t>o</a:t>
            </a:r>
            <a:r>
              <a:rPr lang="fi-FI" dirty="0" smtClean="0">
                <a:solidFill>
                  <a:schemeClr val="tx1"/>
                </a:solidFill>
              </a:rPr>
              <a:t>lemassa olevien toimintamallien monistaminen ja hyödyntäminen </a:t>
            </a:r>
          </a:p>
          <a:p>
            <a:pPr marL="285750" indent="-285750" algn="ctr">
              <a:buFont typeface="Arial" panose="020B0604020202020204" pitchFamily="34" charset="0"/>
              <a:buChar char="•"/>
            </a:pPr>
            <a:r>
              <a:rPr lang="fi-FI" dirty="0">
                <a:solidFill>
                  <a:schemeClr val="tx1"/>
                </a:solidFill>
              </a:rPr>
              <a:t>p</a:t>
            </a:r>
            <a:r>
              <a:rPr lang="fi-FI" dirty="0" smtClean="0">
                <a:solidFill>
                  <a:schemeClr val="tx1"/>
                </a:solidFill>
              </a:rPr>
              <a:t>ysyvämpien toimintamuotojen etsiminen</a:t>
            </a:r>
          </a:p>
          <a:p>
            <a:pPr marL="285750" indent="-285750" algn="ctr">
              <a:buFont typeface="Arial" panose="020B0604020202020204" pitchFamily="34" charset="0"/>
              <a:buChar char="•"/>
            </a:pPr>
            <a:r>
              <a:rPr lang="fi-FI" dirty="0">
                <a:solidFill>
                  <a:schemeClr val="tx1"/>
                </a:solidFill>
              </a:rPr>
              <a:t>r</a:t>
            </a:r>
            <a:r>
              <a:rPr lang="fi-FI" dirty="0" smtClean="0">
                <a:solidFill>
                  <a:schemeClr val="tx1"/>
                </a:solidFill>
              </a:rPr>
              <a:t>ealististen lupausten antaminen</a:t>
            </a:r>
          </a:p>
          <a:p>
            <a:pPr marL="285750" indent="-285750" algn="ctr">
              <a:buFont typeface="Arial" panose="020B0604020202020204" pitchFamily="34" charset="0"/>
              <a:buChar char="•"/>
            </a:pPr>
            <a:endParaRPr lang="fi-FI" dirty="0" smtClean="0">
              <a:solidFill>
                <a:schemeClr val="tx1"/>
              </a:solidFill>
            </a:endParaRPr>
          </a:p>
          <a:p>
            <a:pPr algn="ctr"/>
            <a:endParaRPr lang="fi-FI" dirty="0">
              <a:solidFill>
                <a:schemeClr val="tx1"/>
              </a:solidFill>
            </a:endParaRPr>
          </a:p>
          <a:p>
            <a:pPr algn="ctr"/>
            <a:endParaRPr lang="fi-FI" dirty="0">
              <a:solidFill>
                <a:schemeClr val="tx1"/>
              </a:solidFill>
            </a:endParaRPr>
          </a:p>
        </p:txBody>
      </p:sp>
    </p:spTree>
    <p:extLst>
      <p:ext uri="{BB962C8B-B14F-4D97-AF65-F5344CB8AC3E}">
        <p14:creationId xmlns:p14="http://schemas.microsoft.com/office/powerpoint/2010/main" val="130829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99097A-9E8C-42C4-9834-1C2393902A6D}"/>
              </a:ext>
            </a:extLst>
          </p:cNvPr>
          <p:cNvSpPr>
            <a:spLocks noGrp="1"/>
          </p:cNvSpPr>
          <p:nvPr>
            <p:ph type="title"/>
          </p:nvPr>
        </p:nvSpPr>
        <p:spPr>
          <a:xfrm>
            <a:off x="684088" y="490449"/>
            <a:ext cx="10515600" cy="854074"/>
          </a:xfrm>
        </p:spPr>
        <p:txBody>
          <a:bodyPr/>
          <a:lstStyle/>
          <a:p>
            <a:r>
              <a:rPr lang="fi-FI" dirty="0" smtClean="0"/>
              <a:t>SOVI JA SITOUDU</a:t>
            </a:r>
            <a:endParaRPr lang="fi-FI" dirty="0"/>
          </a:p>
        </p:txBody>
      </p:sp>
      <p:sp>
        <p:nvSpPr>
          <p:cNvPr id="8" name="Sisällön paikkamerkki 7">
            <a:extLst>
              <a:ext uri="{FF2B5EF4-FFF2-40B4-BE49-F238E27FC236}">
                <a16:creationId xmlns:a16="http://schemas.microsoft.com/office/drawing/2014/main" id="{77F07B61-20DF-4087-BD3E-6E218065D712}"/>
              </a:ext>
            </a:extLst>
          </p:cNvPr>
          <p:cNvSpPr>
            <a:spLocks noGrp="1"/>
          </p:cNvSpPr>
          <p:nvPr>
            <p:ph idx="1"/>
          </p:nvPr>
        </p:nvSpPr>
        <p:spPr>
          <a:xfrm>
            <a:off x="84762" y="1353634"/>
            <a:ext cx="11114926" cy="4669897"/>
          </a:xfrm>
        </p:spPr>
        <p:txBody>
          <a:bodyPr>
            <a:normAutofit/>
          </a:bodyPr>
          <a:lstStyle/>
          <a:p>
            <a:pPr marL="0" indent="0" algn="ctr">
              <a:buNone/>
            </a:pPr>
            <a:r>
              <a:rPr lang="fi-FI" b="1" dirty="0" smtClean="0">
                <a:solidFill>
                  <a:schemeClr val="accent1"/>
                </a:solidFill>
              </a:rPr>
              <a:t>Syvä kumppanuus </a:t>
            </a:r>
            <a:r>
              <a:rPr lang="fi-FI" dirty="0" smtClean="0"/>
              <a:t>vaatii luottamuksen jatkuvaa rakentamista! </a:t>
            </a:r>
            <a:endParaRPr lang="fi-FI" dirty="0"/>
          </a:p>
          <a:p>
            <a:pPr marL="0" indent="0">
              <a:buNone/>
            </a:pPr>
            <a:endParaRPr lang="fi-FI" dirty="0" smtClean="0"/>
          </a:p>
          <a:p>
            <a:pPr marL="0" indent="0" algn="ctr">
              <a:buNone/>
            </a:pPr>
            <a:endParaRPr lang="fi-FI" dirty="0"/>
          </a:p>
          <a:p>
            <a:pPr marL="285750" indent="-285750" algn="ctr"/>
            <a:r>
              <a:rPr lang="fi-FI" dirty="0">
                <a:ea typeface="Inter regular" panose="02000503000000020004" pitchFamily="2" charset="0"/>
                <a:cs typeface="Arial"/>
              </a:rPr>
              <a:t>vallanjako </a:t>
            </a:r>
          </a:p>
          <a:p>
            <a:pPr marL="285750" indent="-285750" algn="ctr"/>
            <a:r>
              <a:rPr lang="fi-FI" dirty="0">
                <a:ea typeface="Inter regular" panose="02000503000000020004" pitchFamily="2" charset="0"/>
                <a:cs typeface="Arial"/>
              </a:rPr>
              <a:t>vertaisuus </a:t>
            </a:r>
          </a:p>
          <a:p>
            <a:pPr marL="285750" indent="-285750" algn="ctr"/>
            <a:r>
              <a:rPr lang="fi-FI" dirty="0" err="1">
                <a:cs typeface="Arial"/>
              </a:rPr>
              <a:t>vastinparius</a:t>
            </a:r>
            <a:endParaRPr lang="fi-FI" dirty="0">
              <a:cs typeface="Arial"/>
            </a:endParaRPr>
          </a:p>
          <a:p>
            <a:pPr marL="285750" indent="-285750" algn="ctr"/>
            <a:r>
              <a:rPr lang="fi-FI" dirty="0">
                <a:cs typeface="Arial"/>
              </a:rPr>
              <a:t>vuorovaikutus</a:t>
            </a:r>
          </a:p>
          <a:p>
            <a:pPr marL="285750" indent="-285750" algn="ctr"/>
            <a:r>
              <a:rPr lang="fi-FI" dirty="0">
                <a:cs typeface="Arial"/>
              </a:rPr>
              <a:t>monialaisuuden uudelleenmäärittely</a:t>
            </a:r>
          </a:p>
          <a:p>
            <a:pPr marL="285750" indent="-285750" algn="ctr"/>
            <a:r>
              <a:rPr lang="fi-FI" dirty="0" smtClean="0">
                <a:cs typeface="Arial"/>
              </a:rPr>
              <a:t>jatkuvuuden </a:t>
            </a:r>
            <a:r>
              <a:rPr lang="fi-FI" dirty="0">
                <a:cs typeface="Arial"/>
              </a:rPr>
              <a:t>varmistaminen</a:t>
            </a:r>
          </a:p>
          <a:p>
            <a:pPr marL="0" indent="0">
              <a:buNone/>
            </a:pPr>
            <a:endParaRPr lang="fi-FI" dirty="0"/>
          </a:p>
        </p:txBody>
      </p:sp>
      <p:sp>
        <p:nvSpPr>
          <p:cNvPr id="4" name="Suorakulmio 3"/>
          <p:cNvSpPr/>
          <p:nvPr/>
        </p:nvSpPr>
        <p:spPr>
          <a:xfrm>
            <a:off x="986320" y="2848817"/>
            <a:ext cx="4356242" cy="317471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smtClean="0">
              <a:solidFill>
                <a:schemeClr val="tx1"/>
              </a:solidFill>
            </a:endParaRPr>
          </a:p>
          <a:p>
            <a:pPr algn="ctr"/>
            <a:endParaRPr lang="fi-FI" dirty="0">
              <a:solidFill>
                <a:schemeClr val="tx1"/>
              </a:solidFill>
            </a:endParaRPr>
          </a:p>
        </p:txBody>
      </p:sp>
      <p:sp>
        <p:nvSpPr>
          <p:cNvPr id="5" name="Suorakulmio 4"/>
          <p:cNvSpPr/>
          <p:nvPr/>
        </p:nvSpPr>
        <p:spPr>
          <a:xfrm>
            <a:off x="5597704" y="2839706"/>
            <a:ext cx="4356242" cy="317471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a:p>
            <a:pPr marL="285750" indent="-285750" algn="ctr">
              <a:buFont typeface="Arial" panose="020B0604020202020204" pitchFamily="34" charset="0"/>
              <a:buChar char="•"/>
            </a:pPr>
            <a:endParaRPr lang="fi-FI" dirty="0" smtClean="0">
              <a:solidFill>
                <a:schemeClr val="tx1"/>
              </a:solidFill>
            </a:endParaRPr>
          </a:p>
          <a:p>
            <a:pPr algn="ctr"/>
            <a:endParaRPr lang="fi-FI" dirty="0">
              <a:solidFill>
                <a:schemeClr val="tx1"/>
              </a:solidFill>
            </a:endParaRPr>
          </a:p>
          <a:p>
            <a:pPr algn="ctr"/>
            <a:endParaRPr lang="fi-FI" dirty="0">
              <a:solidFill>
                <a:schemeClr val="tx1"/>
              </a:solidFill>
            </a:endParaRPr>
          </a:p>
        </p:txBody>
      </p:sp>
    </p:spTree>
    <p:extLst>
      <p:ext uri="{BB962C8B-B14F-4D97-AF65-F5344CB8AC3E}">
        <p14:creationId xmlns:p14="http://schemas.microsoft.com/office/powerpoint/2010/main" val="201437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99097A-9E8C-42C4-9834-1C2393902A6D}"/>
              </a:ext>
            </a:extLst>
          </p:cNvPr>
          <p:cNvSpPr>
            <a:spLocks noGrp="1"/>
          </p:cNvSpPr>
          <p:nvPr>
            <p:ph type="title"/>
          </p:nvPr>
        </p:nvSpPr>
        <p:spPr/>
        <p:txBody>
          <a:bodyPr/>
          <a:lstStyle/>
          <a:p>
            <a:r>
              <a:rPr lang="fi-FI" dirty="0" smtClean="0"/>
              <a:t>SEURAA JA ARVIOI</a:t>
            </a:r>
            <a:endParaRPr lang="fi-FI" dirty="0"/>
          </a:p>
        </p:txBody>
      </p:sp>
      <p:sp>
        <p:nvSpPr>
          <p:cNvPr id="8" name="Sisällön paikkamerkki 7">
            <a:extLst>
              <a:ext uri="{FF2B5EF4-FFF2-40B4-BE49-F238E27FC236}">
                <a16:creationId xmlns:a16="http://schemas.microsoft.com/office/drawing/2014/main" id="{77F07B61-20DF-4087-BD3E-6E218065D712}"/>
              </a:ext>
            </a:extLst>
          </p:cNvPr>
          <p:cNvSpPr>
            <a:spLocks noGrp="1"/>
          </p:cNvSpPr>
          <p:nvPr>
            <p:ph idx="1"/>
          </p:nvPr>
        </p:nvSpPr>
        <p:spPr>
          <a:xfrm>
            <a:off x="838200" y="1480963"/>
            <a:ext cx="10515600" cy="4351338"/>
          </a:xfrm>
        </p:spPr>
        <p:txBody>
          <a:bodyPr>
            <a:normAutofit/>
          </a:bodyPr>
          <a:lstStyle/>
          <a:p>
            <a:pPr marL="0" indent="0">
              <a:buNone/>
            </a:pPr>
            <a:r>
              <a:rPr lang="fi-FI" dirty="0" smtClean="0"/>
              <a:t>Vaikuttava </a:t>
            </a:r>
            <a:r>
              <a:rPr lang="fi-FI" b="1" dirty="0" smtClean="0">
                <a:solidFill>
                  <a:schemeClr val="accent1"/>
                </a:solidFill>
              </a:rPr>
              <a:t>tiedolla johtaminen </a:t>
            </a:r>
            <a:r>
              <a:rPr lang="fi-FI" dirty="0" smtClean="0"/>
              <a:t>tarvitsee kaikkia!</a:t>
            </a:r>
            <a:endParaRPr lang="fi-FI" dirty="0"/>
          </a:p>
        </p:txBody>
      </p:sp>
      <p:sp>
        <p:nvSpPr>
          <p:cNvPr id="4" name="Suorakulmio 3"/>
          <p:cNvSpPr/>
          <p:nvPr/>
        </p:nvSpPr>
        <p:spPr>
          <a:xfrm>
            <a:off x="5597704" y="2839706"/>
            <a:ext cx="4356242" cy="317471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1"/>
                </a:solidFill>
              </a:rPr>
              <a:t>Järjestöt</a:t>
            </a:r>
          </a:p>
          <a:p>
            <a:pPr algn="ctr"/>
            <a:endParaRPr lang="fi-FI" dirty="0">
              <a:solidFill>
                <a:schemeClr val="tx1"/>
              </a:solidFill>
            </a:endParaRPr>
          </a:p>
          <a:p>
            <a:pPr marL="285750" indent="-285750" algn="ctr">
              <a:buFont typeface="Arial" panose="020B0604020202020204" pitchFamily="34" charset="0"/>
              <a:buChar char="•"/>
            </a:pPr>
            <a:r>
              <a:rPr lang="fi-FI" dirty="0">
                <a:solidFill>
                  <a:schemeClr val="tx1"/>
                </a:solidFill>
              </a:rPr>
              <a:t>a</a:t>
            </a:r>
            <a:r>
              <a:rPr lang="fi-FI" dirty="0" smtClean="0">
                <a:solidFill>
                  <a:schemeClr val="tx1"/>
                </a:solidFill>
              </a:rPr>
              <a:t>rviointiosaamisen kehittäminen</a:t>
            </a:r>
          </a:p>
          <a:p>
            <a:pPr marL="285750" indent="-285750" algn="ctr">
              <a:buFont typeface="Arial" panose="020B0604020202020204" pitchFamily="34" charset="0"/>
              <a:buChar char="•"/>
            </a:pPr>
            <a:r>
              <a:rPr lang="fi-FI" dirty="0">
                <a:solidFill>
                  <a:schemeClr val="tx1"/>
                </a:solidFill>
              </a:rPr>
              <a:t>t</a:t>
            </a:r>
            <a:r>
              <a:rPr lang="fi-FI" dirty="0" smtClean="0">
                <a:solidFill>
                  <a:schemeClr val="tx1"/>
                </a:solidFill>
              </a:rPr>
              <a:t>oiminnasta, tuotoksista, tuloksista</a:t>
            </a:r>
          </a:p>
          <a:p>
            <a:pPr algn="ctr"/>
            <a:r>
              <a:rPr lang="fi-FI" dirty="0">
                <a:solidFill>
                  <a:schemeClr val="tx1"/>
                </a:solidFill>
              </a:rPr>
              <a:t>v</a:t>
            </a:r>
            <a:r>
              <a:rPr lang="fi-FI" dirty="0" smtClean="0">
                <a:solidFill>
                  <a:schemeClr val="tx1"/>
                </a:solidFill>
              </a:rPr>
              <a:t>iestiminen</a:t>
            </a:r>
          </a:p>
          <a:p>
            <a:pPr marL="285750" indent="-285750" algn="ctr">
              <a:buFont typeface="Arial" panose="020B0604020202020204" pitchFamily="34" charset="0"/>
              <a:buChar char="•"/>
            </a:pPr>
            <a:r>
              <a:rPr lang="fi-FI" dirty="0" err="1">
                <a:solidFill>
                  <a:schemeClr val="tx1"/>
                </a:solidFill>
              </a:rPr>
              <a:t>i</a:t>
            </a:r>
            <a:r>
              <a:rPr lang="fi-FI" dirty="0" err="1" smtClean="0">
                <a:solidFill>
                  <a:schemeClr val="tx1"/>
                </a:solidFill>
              </a:rPr>
              <a:t>lmiöitymisen</a:t>
            </a:r>
            <a:r>
              <a:rPr lang="fi-FI" dirty="0" smtClean="0">
                <a:solidFill>
                  <a:schemeClr val="tx1"/>
                </a:solidFill>
              </a:rPr>
              <a:t> esiin nostaminen</a:t>
            </a:r>
          </a:p>
          <a:p>
            <a:pPr marL="285750" indent="-285750" algn="ctr">
              <a:buFont typeface="Arial" panose="020B0604020202020204" pitchFamily="34" charset="0"/>
              <a:buChar char="•"/>
            </a:pPr>
            <a:r>
              <a:rPr lang="fi-FI" dirty="0">
                <a:solidFill>
                  <a:schemeClr val="tx1"/>
                </a:solidFill>
              </a:rPr>
              <a:t>e</a:t>
            </a:r>
            <a:r>
              <a:rPr lang="fi-FI" dirty="0" smtClean="0">
                <a:solidFill>
                  <a:schemeClr val="tx1"/>
                </a:solidFill>
              </a:rPr>
              <a:t>rityisryhmien äänenä toimiminen</a:t>
            </a:r>
          </a:p>
          <a:p>
            <a:pPr algn="ctr"/>
            <a:endParaRPr lang="fi-FI" dirty="0" smtClean="0">
              <a:solidFill>
                <a:schemeClr val="tx1"/>
              </a:solidFill>
            </a:endParaRPr>
          </a:p>
          <a:p>
            <a:pPr algn="ctr"/>
            <a:endParaRPr lang="fi-FI" dirty="0">
              <a:solidFill>
                <a:schemeClr val="tx1"/>
              </a:solidFill>
            </a:endParaRPr>
          </a:p>
          <a:p>
            <a:pPr algn="ctr"/>
            <a:endParaRPr lang="fi-FI" dirty="0">
              <a:solidFill>
                <a:schemeClr val="tx1"/>
              </a:solidFill>
            </a:endParaRPr>
          </a:p>
        </p:txBody>
      </p:sp>
      <p:sp>
        <p:nvSpPr>
          <p:cNvPr id="5" name="Suorakulmio 4"/>
          <p:cNvSpPr/>
          <p:nvPr/>
        </p:nvSpPr>
        <p:spPr>
          <a:xfrm>
            <a:off x="986320" y="2848817"/>
            <a:ext cx="4356242" cy="317471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1"/>
                </a:solidFill>
              </a:rPr>
              <a:t>Julkinen</a:t>
            </a:r>
          </a:p>
          <a:p>
            <a:pPr algn="ctr"/>
            <a:endParaRPr lang="fi-FI" dirty="0" smtClean="0">
              <a:solidFill>
                <a:schemeClr val="tx1"/>
              </a:solidFill>
            </a:endParaRPr>
          </a:p>
          <a:p>
            <a:pPr algn="ctr"/>
            <a:r>
              <a:rPr lang="fi-FI" dirty="0" smtClean="0">
                <a:solidFill>
                  <a:schemeClr val="tx1"/>
                </a:solidFill>
              </a:rPr>
              <a:t>Järjestöasiantuntijuuden käyttö </a:t>
            </a:r>
          </a:p>
          <a:p>
            <a:pPr algn="ctr"/>
            <a:r>
              <a:rPr lang="fi-FI" dirty="0" smtClean="0">
                <a:solidFill>
                  <a:schemeClr val="tx1"/>
                </a:solidFill>
              </a:rPr>
              <a:t>erityisesti näissä: </a:t>
            </a:r>
          </a:p>
          <a:p>
            <a:pPr marL="285750" indent="-285750" algn="ctr">
              <a:buFont typeface="Arial" panose="020B0604020202020204" pitchFamily="34" charset="0"/>
              <a:buChar char="•"/>
            </a:pPr>
            <a:r>
              <a:rPr lang="fi-FI" dirty="0">
                <a:solidFill>
                  <a:schemeClr val="tx1"/>
                </a:solidFill>
              </a:rPr>
              <a:t>o</a:t>
            </a:r>
            <a:r>
              <a:rPr lang="fi-FI" dirty="0" smtClean="0">
                <a:solidFill>
                  <a:schemeClr val="tx1"/>
                </a:solidFill>
              </a:rPr>
              <a:t>hjaavat dokumentit</a:t>
            </a:r>
          </a:p>
          <a:p>
            <a:pPr marL="285750" indent="-285750" algn="ctr">
              <a:buFont typeface="Arial" panose="020B0604020202020204" pitchFamily="34" charset="0"/>
              <a:buChar char="•"/>
            </a:pPr>
            <a:r>
              <a:rPr lang="fi-FI" dirty="0">
                <a:solidFill>
                  <a:schemeClr val="tx1"/>
                </a:solidFill>
              </a:rPr>
              <a:t>a</a:t>
            </a:r>
            <a:r>
              <a:rPr lang="fi-FI" dirty="0" smtClean="0">
                <a:solidFill>
                  <a:schemeClr val="tx1"/>
                </a:solidFill>
              </a:rPr>
              <a:t>mmatillinen konsultaatio</a:t>
            </a:r>
          </a:p>
          <a:p>
            <a:pPr marL="285750" indent="-285750" algn="ctr">
              <a:buFont typeface="Arial" panose="020B0604020202020204" pitchFamily="34" charset="0"/>
              <a:buChar char="•"/>
            </a:pPr>
            <a:r>
              <a:rPr lang="fi-FI" dirty="0">
                <a:solidFill>
                  <a:schemeClr val="tx1"/>
                </a:solidFill>
              </a:rPr>
              <a:t>p</a:t>
            </a:r>
            <a:r>
              <a:rPr lang="fi-FI" dirty="0" smtClean="0">
                <a:solidFill>
                  <a:schemeClr val="tx1"/>
                </a:solidFill>
              </a:rPr>
              <a:t>alautejärjestelmät</a:t>
            </a:r>
          </a:p>
          <a:p>
            <a:pPr marL="285750" indent="-285750" algn="ctr">
              <a:buFont typeface="Arial" panose="020B0604020202020204" pitchFamily="34" charset="0"/>
              <a:buChar char="•"/>
            </a:pPr>
            <a:r>
              <a:rPr lang="fi-FI" dirty="0">
                <a:solidFill>
                  <a:schemeClr val="tx1"/>
                </a:solidFill>
              </a:rPr>
              <a:t>k</a:t>
            </a:r>
            <a:r>
              <a:rPr lang="fi-FI" dirty="0" smtClean="0">
                <a:solidFill>
                  <a:schemeClr val="tx1"/>
                </a:solidFill>
              </a:rPr>
              <a:t>okemustoiminta</a:t>
            </a:r>
          </a:p>
          <a:p>
            <a:pPr algn="ctr"/>
            <a:endParaRPr lang="fi-FI" dirty="0" smtClean="0">
              <a:solidFill>
                <a:schemeClr val="tx1"/>
              </a:solidFill>
            </a:endParaRPr>
          </a:p>
          <a:p>
            <a:pPr algn="ctr"/>
            <a:endParaRPr lang="fi-FI" dirty="0" smtClean="0">
              <a:solidFill>
                <a:schemeClr val="tx1"/>
              </a:solidFill>
            </a:endParaRPr>
          </a:p>
        </p:txBody>
      </p:sp>
    </p:spTree>
    <p:extLst>
      <p:ext uri="{BB962C8B-B14F-4D97-AF65-F5344CB8AC3E}">
        <p14:creationId xmlns:p14="http://schemas.microsoft.com/office/powerpoint/2010/main" val="830839748"/>
      </p:ext>
    </p:extLst>
  </p:cSld>
  <p:clrMapOvr>
    <a:masterClrMapping/>
  </p:clrMapOvr>
</p:sld>
</file>

<file path=ppt/theme/theme1.xml><?xml version="1.0" encoding="utf-8"?>
<a:theme xmlns:a="http://schemas.openxmlformats.org/drawingml/2006/main" name="Office-teema">
  <a:themeElements>
    <a:clrScheme name="SOTE muutostuki">
      <a:dk1>
        <a:sysClr val="windowText" lastClr="000000"/>
      </a:dk1>
      <a:lt1>
        <a:sysClr val="window" lastClr="FFFFFF"/>
      </a:lt1>
      <a:dk2>
        <a:srgbClr val="323232"/>
      </a:dk2>
      <a:lt2>
        <a:srgbClr val="F2F2F2"/>
      </a:lt2>
      <a:accent1>
        <a:srgbClr val="E5007D"/>
      </a:accent1>
      <a:accent2>
        <a:srgbClr val="0073AE"/>
      </a:accent2>
      <a:accent3>
        <a:srgbClr val="DBD822"/>
      </a:accent3>
      <a:accent4>
        <a:srgbClr val="C94137"/>
      </a:accent4>
      <a:accent5>
        <a:srgbClr val="ED8364"/>
      </a:accent5>
      <a:accent6>
        <a:srgbClr val="1DBFD7"/>
      </a:accent6>
      <a:hlink>
        <a:srgbClr val="0563C1"/>
      </a:hlink>
      <a:folHlink>
        <a:srgbClr val="954F72"/>
      </a:folHlink>
    </a:clrScheme>
    <a:fontScheme name="muutostuki">
      <a:majorFont>
        <a:latin typeface="Tahom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TEmuutostuki_pohja" id="{4F5DFDD0-8A43-4258-BED5-B17D0EEFAAFA}" vid="{8B263D94-D3E0-49DF-94A2-217F8F1EBB2B}"/>
    </a:ext>
  </a:extLst>
</a:theme>
</file>

<file path=ppt/theme/theme2.xml><?xml version="1.0" encoding="utf-8"?>
<a:theme xmlns:a="http://schemas.openxmlformats.org/drawingml/2006/main" name="5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E68E5A5D-4C15-BC4B-9189-0F48DFDCA75F}" vid="{5557DFFE-26DC-8C49-B65B-754D0E573B39}"/>
    </a:ext>
  </a:extLst>
</a:theme>
</file>

<file path=ppt/theme/theme3.xml><?xml version="1.0" encoding="utf-8"?>
<a:theme xmlns:a="http://schemas.openxmlformats.org/drawingml/2006/main" name="6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ärjestötiedon visualisoinnit 2020" id="{277789E4-C80F-45B3-8A35-652487E2FDBB}" vid="{50009CC4-0F25-465D-93D6-C8DF4F095F0E}"/>
    </a:ext>
  </a:extLst>
</a:theme>
</file>

<file path=ppt/theme/theme4.xml><?xml version="1.0" encoding="utf-8"?>
<a:theme xmlns:a="http://schemas.openxmlformats.org/drawingml/2006/main" name="2_Office-teema">
  <a:themeElements>
    <a:clrScheme name="SOTE muutostuki">
      <a:dk1>
        <a:sysClr val="windowText" lastClr="000000"/>
      </a:dk1>
      <a:lt1>
        <a:sysClr val="window" lastClr="FFFFFF"/>
      </a:lt1>
      <a:dk2>
        <a:srgbClr val="323232"/>
      </a:dk2>
      <a:lt2>
        <a:srgbClr val="F2F2F2"/>
      </a:lt2>
      <a:accent1>
        <a:srgbClr val="E5007D"/>
      </a:accent1>
      <a:accent2>
        <a:srgbClr val="0073AE"/>
      </a:accent2>
      <a:accent3>
        <a:srgbClr val="DBD822"/>
      </a:accent3>
      <a:accent4>
        <a:srgbClr val="C94137"/>
      </a:accent4>
      <a:accent5>
        <a:srgbClr val="ED8364"/>
      </a:accent5>
      <a:accent6>
        <a:srgbClr val="1DBFD7"/>
      </a:accent6>
      <a:hlink>
        <a:srgbClr val="0563C1"/>
      </a:hlink>
      <a:folHlink>
        <a:srgbClr val="954F72"/>
      </a:folHlink>
    </a:clrScheme>
    <a:fontScheme name="muutostuki">
      <a:majorFont>
        <a:latin typeface="Tahom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TEmuutostuki_pohja" id="{4F5DFDD0-8A43-4258-BED5-B17D0EEFAAFA}" vid="{8B263D94-D3E0-49DF-94A2-217F8F1EBB2B}"/>
    </a:ext>
  </a:extLst>
</a:theme>
</file>

<file path=ppt/theme/theme5.xml><?xml version="1.0" encoding="utf-8"?>
<a:theme xmlns:a="http://schemas.openxmlformats.org/drawingml/2006/main" name="1_Office-teema">
  <a:themeElements>
    <a:clrScheme name="SOTE muutostuki">
      <a:dk1>
        <a:sysClr val="windowText" lastClr="000000"/>
      </a:dk1>
      <a:lt1>
        <a:sysClr val="window" lastClr="FFFFFF"/>
      </a:lt1>
      <a:dk2>
        <a:srgbClr val="323232"/>
      </a:dk2>
      <a:lt2>
        <a:srgbClr val="F2F2F2"/>
      </a:lt2>
      <a:accent1>
        <a:srgbClr val="E5007D"/>
      </a:accent1>
      <a:accent2>
        <a:srgbClr val="0073AE"/>
      </a:accent2>
      <a:accent3>
        <a:srgbClr val="DBD822"/>
      </a:accent3>
      <a:accent4>
        <a:srgbClr val="C94137"/>
      </a:accent4>
      <a:accent5>
        <a:srgbClr val="ED8364"/>
      </a:accent5>
      <a:accent6>
        <a:srgbClr val="1DBFD7"/>
      </a:accent6>
      <a:hlink>
        <a:srgbClr val="0563C1"/>
      </a:hlink>
      <a:folHlink>
        <a:srgbClr val="954F72"/>
      </a:folHlink>
    </a:clrScheme>
    <a:fontScheme name="muutostuki">
      <a:majorFont>
        <a:latin typeface="Tahom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TEmuutostuki_pohja" id="{4F5DFDD0-8A43-4258-BED5-B17D0EEFAAFA}" vid="{8B263D94-D3E0-49DF-94A2-217F8F1EBB2B}"/>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A9171B3F1083334DA8A157EC81DDF5FE" ma:contentTypeVersion="14" ma:contentTypeDescription="Luo uusi asiakirja." ma:contentTypeScope="" ma:versionID="51958d68830757e2f9e6c0c2decef0e9">
  <xsd:schema xmlns:xsd="http://www.w3.org/2001/XMLSchema" xmlns:xs="http://www.w3.org/2001/XMLSchema" xmlns:p="http://schemas.microsoft.com/office/2006/metadata/properties" xmlns:ns2="169ebff7-8ff5-4e12-8436-f43423321c05" xmlns:ns3="c604bc31-3b69-4b9c-a807-f549f3c0d91d" targetNamespace="http://schemas.microsoft.com/office/2006/metadata/properties" ma:root="true" ma:fieldsID="8021620cc8d7ef54c804813ba27e6214" ns2:_="" ns3:_="">
    <xsd:import namespace="169ebff7-8ff5-4e12-8436-f43423321c05"/>
    <xsd:import namespace="c604bc31-3b69-4b9c-a807-f549f3c0d91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9ebff7-8ff5-4e12-8436-f43423321c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cd732930-64eb-4479-88a2-f398bef6953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604bc31-3b69-4b9c-a807-f549f3c0d91d"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element name="TaxCatchAll" ma:index="21" nillable="true" ma:displayName="Taxonomy Catch All Column" ma:hidden="true" ma:list="{62073236-d7ca-4e78-8efe-40993fd1f3d5}" ma:internalName="TaxCatchAll" ma:showField="CatchAllData" ma:web="c604bc31-3b69-4b9c-a807-f549f3c0d9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604bc31-3b69-4b9c-a807-f549f3c0d91d">
      <UserInfo>
        <DisplayName>Anita Hahl-Weckström</DisplayName>
        <AccountId>17</AccountId>
        <AccountType/>
      </UserInfo>
      <UserInfo>
        <DisplayName>Janne Haikari</DisplayName>
        <AccountId>20</AccountId>
        <AccountType/>
      </UserInfo>
      <UserInfo>
        <DisplayName>Anne Knaapi</DisplayName>
        <AccountId>19</AccountId>
        <AccountType/>
      </UserInfo>
    </SharedWithUsers>
    <TaxCatchAll xmlns="c604bc31-3b69-4b9c-a807-f549f3c0d91d" xsi:nil="true"/>
    <lcf76f155ced4ddcb4097134ff3c332f xmlns="169ebff7-8ff5-4e12-8436-f43423321c0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5FF471-A284-4058-ACD2-F53DACED50A5}">
  <ds:schemaRefs>
    <ds:schemaRef ds:uri="http://schemas.microsoft.com/sharepoint/v3/contenttype/forms"/>
  </ds:schemaRefs>
</ds:datastoreItem>
</file>

<file path=customXml/itemProps2.xml><?xml version="1.0" encoding="utf-8"?>
<ds:datastoreItem xmlns:ds="http://schemas.openxmlformats.org/officeDocument/2006/customXml" ds:itemID="{1B24715F-574E-4116-AC33-4BCD0C9CFEC2}">
  <ds:schemaRefs>
    <ds:schemaRef ds:uri="169ebff7-8ff5-4e12-8436-f43423321c05"/>
    <ds:schemaRef ds:uri="c604bc31-3b69-4b9c-a807-f549f3c0d9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99A402-EE72-4D01-A93F-55359FE30EEF}">
  <ds:schemaRefs>
    <ds:schemaRef ds:uri="http://purl.org/dc/terms/"/>
    <ds:schemaRef ds:uri="http://schemas.microsoft.com/office/2006/metadata/properties"/>
    <ds:schemaRef ds:uri="c604bc31-3b69-4b9c-a807-f549f3c0d91d"/>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169ebff7-8ff5-4e12-8436-f43423321c0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SOTEmuutostuki_pohja (2)</Template>
  <TotalTime>898</TotalTime>
  <Words>722</Words>
  <Application>Microsoft Office PowerPoint</Application>
  <PresentationFormat>Laajakuva</PresentationFormat>
  <Paragraphs>194</Paragraphs>
  <Slides>14</Slides>
  <Notes>9</Notes>
  <HiddenSlides>0</HiddenSlides>
  <MMClips>0</MMClips>
  <ScaleCrop>false</ScaleCrop>
  <HeadingPairs>
    <vt:vector size="6" baseType="variant">
      <vt:variant>
        <vt:lpstr>Käytetyt fontit</vt:lpstr>
      </vt:variant>
      <vt:variant>
        <vt:i4>9</vt:i4>
      </vt:variant>
      <vt:variant>
        <vt:lpstr>Teema</vt:lpstr>
      </vt:variant>
      <vt:variant>
        <vt:i4>5</vt:i4>
      </vt:variant>
      <vt:variant>
        <vt:lpstr>Dian otsikot</vt:lpstr>
      </vt:variant>
      <vt:variant>
        <vt:i4>14</vt:i4>
      </vt:variant>
    </vt:vector>
  </HeadingPairs>
  <TitlesOfParts>
    <vt:vector size="28" baseType="lpstr">
      <vt:lpstr>Arial</vt:lpstr>
      <vt:lpstr>Arial Black</vt:lpstr>
      <vt:lpstr>Calibri</vt:lpstr>
      <vt:lpstr>Georgia</vt:lpstr>
      <vt:lpstr>Inter Black</vt:lpstr>
      <vt:lpstr>Inter regular</vt:lpstr>
      <vt:lpstr>Segoe UI</vt:lpstr>
      <vt:lpstr>Tahoma</vt:lpstr>
      <vt:lpstr>VAG Rounded Std Thin</vt:lpstr>
      <vt:lpstr>Office-teema</vt:lpstr>
      <vt:lpstr>5_Mukautettu suunnittelumalli</vt:lpstr>
      <vt:lpstr>6_Mukautettu suunnittelumalli</vt:lpstr>
      <vt:lpstr>2_Office-teema</vt:lpstr>
      <vt:lpstr>1_Office-teema</vt:lpstr>
      <vt:lpstr>Terveisiä muutostuesta!</vt:lpstr>
      <vt:lpstr>JÄRJESTÖJEN SOTE-MUUTOSTUKI </vt:lpstr>
      <vt:lpstr>PowerPoint-esitys</vt:lpstr>
      <vt:lpstr>TUNNISTA, TUNNUSTA JA HYÖDYNNÄ</vt:lpstr>
      <vt:lpstr>MAHDOLLISTA JA MUOTOILE</vt:lpstr>
      <vt:lpstr>OSALLISTA JA OSALLISTU</vt:lpstr>
      <vt:lpstr>VALITSE JA TOIMEENPANE</vt:lpstr>
      <vt:lpstr>SOVI JA SITOUDU</vt:lpstr>
      <vt:lpstr>SEURAA JA ARVIOI</vt:lpstr>
      <vt:lpstr>YHTEISTYÖSTÄ KUMPPANUUTEEN- TUNNISTAMISESTA HYÖDYNTÄMISEEN!</vt:lpstr>
      <vt:lpstr>VUOROPUHELUN AIHEITA NYT</vt:lpstr>
      <vt:lpstr>RRP ja Tulevaisuuden sote: Kehittäminen käytäntöön –  Arviointi juurruttamisen tukena  5.6. klo 14-15.30  </vt:lpstr>
      <vt:lpstr>Kiitos!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Kansilehden otsikko</dc:title>
  <dc:creator>Sirkku</dc:creator>
  <cp:lastModifiedBy>Niina Salo</cp:lastModifiedBy>
  <cp:revision>53</cp:revision>
  <dcterms:created xsi:type="dcterms:W3CDTF">2021-03-16T17:45:44Z</dcterms:created>
  <dcterms:modified xsi:type="dcterms:W3CDTF">2023-05-17T05:18:47Z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0x010100A9171B3F1083334DA8A157EC81DDF5FE</vt:lpwstr>
  </property>
  <property fmtid="{D5CDD505-2E9C-101B-9397-08002B2CF9AE}" pid="3" name="MediaServiceImageTags">
    <vt:lpwstr/>
  </property>
</Properties>
</file>